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6"/>
  </p:sldMasterIdLst>
  <p:notesMasterIdLst>
    <p:notesMasterId r:id="rId17"/>
  </p:notesMasterIdLst>
  <p:handoutMasterIdLst>
    <p:handoutMasterId r:id="rId18"/>
  </p:handoutMasterIdLst>
  <p:sldIdLst>
    <p:sldId id="519" r:id="rId7"/>
    <p:sldId id="634" r:id="rId8"/>
    <p:sldId id="635" r:id="rId9"/>
    <p:sldId id="638" r:id="rId10"/>
    <p:sldId id="642" r:id="rId11"/>
    <p:sldId id="637" r:id="rId12"/>
    <p:sldId id="640" r:id="rId13"/>
    <p:sldId id="639" r:id="rId14"/>
    <p:sldId id="641" r:id="rId15"/>
    <p:sldId id="628" r:id="rId16"/>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than Chaloff" initials="JMC" lastIdx="2" clrIdx="0"/>
  <p:cmAuthor id="1" name="LIEBIG Thomas" initials="LT" lastIdx="7" clrIdx="1"/>
  <p:cmAuthor id="2" name="SWAIM Paul" initials="SP"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2F2F2"/>
    <a:srgbClr val="7099CA"/>
    <a:srgbClr val="727272"/>
    <a:srgbClr val="8CC841"/>
    <a:srgbClr val="FF66FF"/>
    <a:srgbClr val="004A73"/>
    <a:srgbClr val="F4FFFF"/>
    <a:srgbClr val="99CCFF"/>
    <a:srgbClr val="ECF1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3140" autoAdjust="0"/>
    <p:restoredTop sz="95441" autoAdjust="0"/>
  </p:normalViewPr>
  <p:slideViewPr>
    <p:cSldViewPr>
      <p:cViewPr>
        <p:scale>
          <a:sx n="75" d="100"/>
          <a:sy n="75" d="100"/>
        </p:scale>
        <p:origin x="1146" y="24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290" y="-3366"/>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main.oecd.org\Homedir3\Patrini_V\Desktop\PPT\Pay_Gap.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2" Type="http://schemas.openxmlformats.org/officeDocument/2006/relationships/oleObject" Target="file:///C:\Users\Patrini_V\AppData\Local\Microsoft\Windows\INetCache\Content.Outlook\JGROMAV7\MCM_Figures_and_data_for_posting.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xMode val="edge"/>
          <c:yMode val="edge"/>
          <c:x val="8.7445796086387494E-3"/>
          <c:y val="0.13285764016894772"/>
          <c:w val="0.98906927548920154"/>
          <c:h val="0.85718195830922828"/>
        </c:manualLayout>
      </c:layout>
      <c:barChart>
        <c:barDir val="bar"/>
        <c:grouping val="stacked"/>
        <c:varyColors val="0"/>
        <c:ser>
          <c:idx val="1"/>
          <c:order val="0"/>
          <c:tx>
            <c:strRef>
              <c:f>'Fig1'!$B$5</c:f>
              <c:strCache>
                <c:ptCount val="1"/>
                <c:pt idx="0">
                  <c:v>Priority 1</c:v>
                </c:pt>
              </c:strCache>
            </c:strRef>
          </c:tx>
          <c:spPr>
            <a:solidFill>
              <a:srgbClr val="4F81BD"/>
            </a:solidFill>
            <a:ln w="6350" cmpd="sng">
              <a:solidFill>
                <a:srgbClr val="000000"/>
              </a:solidFill>
            </a:ln>
            <a:effectLst/>
          </c:spPr>
          <c:invertIfNegative val="0"/>
          <c:cat>
            <c:strRef>
              <c:f>'Fig1'!$A$6:$A$15</c:f>
              <c:strCache>
                <c:ptCount val="10"/>
                <c:pt idx="0">
                  <c:v>Boys' higher dropout rates in education</c:v>
                </c:pt>
                <c:pt idx="1">
                  <c:v>Men's lower life expectancy</c:v>
                </c:pt>
                <c:pt idx="2">
                  <c:v>Others</c:v>
                </c:pt>
                <c:pt idx="3">
                  <c:v>Women's lower pensions</c:v>
                </c:pt>
                <c:pt idx="4">
                  <c:v>Women's higher likelihood of poverty</c:v>
                </c:pt>
                <c:pt idx="5">
                  <c:v>Unequal division of household tasks</c:v>
                </c:pt>
                <c:pt idx="6">
                  <c:v>Gender stereotypes and prejudice</c:v>
                </c:pt>
                <c:pt idx="7">
                  <c:v>Women's underrepresentation in politics and business</c:v>
                </c:pt>
                <c:pt idx="8">
                  <c:v>Gender pay gap</c:v>
                </c:pt>
                <c:pt idx="9">
                  <c:v>Violence against women</c:v>
                </c:pt>
              </c:strCache>
            </c:strRef>
          </c:cat>
          <c:val>
            <c:numRef>
              <c:f>'Fig1'!$B$6:$B$15</c:f>
              <c:numCache>
                <c:formatCode>General</c:formatCode>
                <c:ptCount val="10"/>
                <c:pt idx="0">
                  <c:v>0</c:v>
                </c:pt>
                <c:pt idx="1">
                  <c:v>0</c:v>
                </c:pt>
                <c:pt idx="2">
                  <c:v>2</c:v>
                </c:pt>
                <c:pt idx="3">
                  <c:v>3</c:v>
                </c:pt>
                <c:pt idx="4">
                  <c:v>1</c:v>
                </c:pt>
                <c:pt idx="5">
                  <c:v>0</c:v>
                </c:pt>
                <c:pt idx="6">
                  <c:v>3</c:v>
                </c:pt>
                <c:pt idx="7">
                  <c:v>3</c:v>
                </c:pt>
                <c:pt idx="8">
                  <c:v>6</c:v>
                </c:pt>
                <c:pt idx="9">
                  <c:v>22</c:v>
                </c:pt>
              </c:numCache>
            </c:numRef>
          </c:val>
          <c:extLst>
            <c:ext xmlns:c16="http://schemas.microsoft.com/office/drawing/2014/chart" uri="{C3380CC4-5D6E-409C-BE32-E72D297353CC}">
              <c16:uniqueId val="{00000000-5609-4936-B3A2-CB96083328A3}"/>
            </c:ext>
          </c:extLst>
        </c:ser>
        <c:ser>
          <c:idx val="2"/>
          <c:order val="1"/>
          <c:tx>
            <c:strRef>
              <c:f>'Fig1'!$C$5</c:f>
              <c:strCache>
                <c:ptCount val="1"/>
                <c:pt idx="0">
                  <c:v>Priority 2</c:v>
                </c:pt>
              </c:strCache>
            </c:strRef>
          </c:tx>
          <c:spPr>
            <a:solidFill>
              <a:srgbClr val="A7B9E3"/>
            </a:solidFill>
            <a:ln w="6350" cmpd="sng">
              <a:solidFill>
                <a:srgbClr val="000000"/>
              </a:solidFill>
            </a:ln>
            <a:effectLst/>
          </c:spPr>
          <c:invertIfNegative val="0"/>
          <c:cat>
            <c:strRef>
              <c:f>'Fig1'!$A$6:$A$15</c:f>
              <c:strCache>
                <c:ptCount val="10"/>
                <c:pt idx="0">
                  <c:v>Boys' higher dropout rates in education</c:v>
                </c:pt>
                <c:pt idx="1">
                  <c:v>Men's lower life expectancy</c:v>
                </c:pt>
                <c:pt idx="2">
                  <c:v>Others</c:v>
                </c:pt>
                <c:pt idx="3">
                  <c:v>Women's lower pensions</c:v>
                </c:pt>
                <c:pt idx="4">
                  <c:v>Women's higher likelihood of poverty</c:v>
                </c:pt>
                <c:pt idx="5">
                  <c:v>Unequal division of household tasks</c:v>
                </c:pt>
                <c:pt idx="6">
                  <c:v>Gender stereotypes and prejudice</c:v>
                </c:pt>
                <c:pt idx="7">
                  <c:v>Women's underrepresentation in politics and business</c:v>
                </c:pt>
                <c:pt idx="8">
                  <c:v>Gender pay gap</c:v>
                </c:pt>
                <c:pt idx="9">
                  <c:v>Violence against women</c:v>
                </c:pt>
              </c:strCache>
            </c:strRef>
          </c:cat>
          <c:val>
            <c:numRef>
              <c:f>'Fig1'!$C$6:$C$15</c:f>
              <c:numCache>
                <c:formatCode>General</c:formatCode>
                <c:ptCount val="10"/>
                <c:pt idx="0">
                  <c:v>0</c:v>
                </c:pt>
                <c:pt idx="1">
                  <c:v>1</c:v>
                </c:pt>
                <c:pt idx="2">
                  <c:v>3</c:v>
                </c:pt>
                <c:pt idx="3">
                  <c:v>1</c:v>
                </c:pt>
                <c:pt idx="4">
                  <c:v>4</c:v>
                </c:pt>
                <c:pt idx="5">
                  <c:v>7</c:v>
                </c:pt>
                <c:pt idx="6">
                  <c:v>6</c:v>
                </c:pt>
                <c:pt idx="7">
                  <c:v>2</c:v>
                </c:pt>
                <c:pt idx="8">
                  <c:v>10</c:v>
                </c:pt>
                <c:pt idx="9">
                  <c:v>6</c:v>
                </c:pt>
              </c:numCache>
            </c:numRef>
          </c:val>
          <c:extLst>
            <c:ext xmlns:c16="http://schemas.microsoft.com/office/drawing/2014/chart" uri="{C3380CC4-5D6E-409C-BE32-E72D297353CC}">
              <c16:uniqueId val="{00000001-5609-4936-B3A2-CB96083328A3}"/>
            </c:ext>
          </c:extLst>
        </c:ser>
        <c:ser>
          <c:idx val="3"/>
          <c:order val="2"/>
          <c:tx>
            <c:strRef>
              <c:f>'Fig1'!$D$5</c:f>
              <c:strCache>
                <c:ptCount val="1"/>
                <c:pt idx="0">
                  <c:v>Priority 3</c:v>
                </c:pt>
              </c:strCache>
            </c:strRef>
          </c:tx>
          <c:spPr>
            <a:solidFill>
              <a:srgbClr val="929292"/>
            </a:solidFill>
            <a:ln w="6350" cmpd="sng">
              <a:solidFill>
                <a:srgbClr val="000000"/>
              </a:solidFill>
            </a:ln>
            <a:effectLst/>
          </c:spPr>
          <c:invertIfNegative val="0"/>
          <c:cat>
            <c:strRef>
              <c:f>'Fig1'!$A$6:$A$15</c:f>
              <c:strCache>
                <c:ptCount val="10"/>
                <c:pt idx="0">
                  <c:v>Boys' higher dropout rates in education</c:v>
                </c:pt>
                <c:pt idx="1">
                  <c:v>Men's lower life expectancy</c:v>
                </c:pt>
                <c:pt idx="2">
                  <c:v>Others</c:v>
                </c:pt>
                <c:pt idx="3">
                  <c:v>Women's lower pensions</c:v>
                </c:pt>
                <c:pt idx="4">
                  <c:v>Women's higher likelihood of poverty</c:v>
                </c:pt>
                <c:pt idx="5">
                  <c:v>Unequal division of household tasks</c:v>
                </c:pt>
                <c:pt idx="6">
                  <c:v>Gender stereotypes and prejudice</c:v>
                </c:pt>
                <c:pt idx="7">
                  <c:v>Women's underrepresentation in politics and business</c:v>
                </c:pt>
                <c:pt idx="8">
                  <c:v>Gender pay gap</c:v>
                </c:pt>
                <c:pt idx="9">
                  <c:v>Violence against women</c:v>
                </c:pt>
              </c:strCache>
            </c:strRef>
          </c:cat>
          <c:val>
            <c:numRef>
              <c:f>'Fig1'!$D$6:$D$15</c:f>
              <c:numCache>
                <c:formatCode>General</c:formatCode>
                <c:ptCount val="10"/>
                <c:pt idx="0">
                  <c:v>0</c:v>
                </c:pt>
                <c:pt idx="1">
                  <c:v>0</c:v>
                </c:pt>
                <c:pt idx="2">
                  <c:v>0</c:v>
                </c:pt>
                <c:pt idx="3">
                  <c:v>2</c:v>
                </c:pt>
                <c:pt idx="4">
                  <c:v>3</c:v>
                </c:pt>
                <c:pt idx="5">
                  <c:v>5</c:v>
                </c:pt>
                <c:pt idx="6">
                  <c:v>5</c:v>
                </c:pt>
                <c:pt idx="7">
                  <c:v>13</c:v>
                </c:pt>
                <c:pt idx="8">
                  <c:v>8</c:v>
                </c:pt>
                <c:pt idx="9">
                  <c:v>4</c:v>
                </c:pt>
              </c:numCache>
            </c:numRef>
          </c:val>
          <c:extLst>
            <c:ext xmlns:c16="http://schemas.microsoft.com/office/drawing/2014/chart" uri="{C3380CC4-5D6E-409C-BE32-E72D297353CC}">
              <c16:uniqueId val="{00000002-5609-4936-B3A2-CB96083328A3}"/>
            </c:ext>
          </c:extLst>
        </c:ser>
        <c:ser>
          <c:idx val="4"/>
          <c:order val="3"/>
          <c:tx>
            <c:strRef>
              <c:f>'Fig1'!$E$5</c:f>
              <c:strCache>
                <c:ptCount val="1"/>
                <c:pt idx="0">
                  <c:v>Indicated but not ranked</c:v>
                </c:pt>
              </c:strCache>
            </c:strRef>
          </c:tx>
          <c:spPr>
            <a:solidFill>
              <a:srgbClr val="EDF0F7"/>
            </a:solidFill>
            <a:ln w="6350" cmpd="sng">
              <a:solidFill>
                <a:srgbClr val="000000"/>
              </a:solidFill>
            </a:ln>
            <a:effectLst/>
          </c:spPr>
          <c:invertIfNegative val="0"/>
          <c:cat>
            <c:strRef>
              <c:f>'Fig1'!$A$6:$A$15</c:f>
              <c:strCache>
                <c:ptCount val="10"/>
                <c:pt idx="0">
                  <c:v>Boys' higher dropout rates in education</c:v>
                </c:pt>
                <c:pt idx="1">
                  <c:v>Men's lower life expectancy</c:v>
                </c:pt>
                <c:pt idx="2">
                  <c:v>Others</c:v>
                </c:pt>
                <c:pt idx="3">
                  <c:v>Women's lower pensions</c:v>
                </c:pt>
                <c:pt idx="4">
                  <c:v>Women's higher likelihood of poverty</c:v>
                </c:pt>
                <c:pt idx="5">
                  <c:v>Unequal division of household tasks</c:v>
                </c:pt>
                <c:pt idx="6">
                  <c:v>Gender stereotypes and prejudice</c:v>
                </c:pt>
                <c:pt idx="7">
                  <c:v>Women's underrepresentation in politics and business</c:v>
                </c:pt>
                <c:pt idx="8">
                  <c:v>Gender pay gap</c:v>
                </c:pt>
                <c:pt idx="9">
                  <c:v>Violence against women</c:v>
                </c:pt>
              </c:strCache>
            </c:strRef>
          </c:cat>
          <c:val>
            <c:numRef>
              <c:f>'Fig1'!$E$6:$E$15</c:f>
              <c:numCache>
                <c:formatCode>General</c:formatCode>
                <c:ptCount val="10"/>
                <c:pt idx="0">
                  <c:v>0</c:v>
                </c:pt>
                <c:pt idx="1">
                  <c:v>0</c:v>
                </c:pt>
                <c:pt idx="2">
                  <c:v>0</c:v>
                </c:pt>
                <c:pt idx="3">
                  <c:v>0</c:v>
                </c:pt>
                <c:pt idx="4">
                  <c:v>0</c:v>
                </c:pt>
                <c:pt idx="5">
                  <c:v>0</c:v>
                </c:pt>
                <c:pt idx="6">
                  <c:v>1</c:v>
                </c:pt>
                <c:pt idx="7">
                  <c:v>0</c:v>
                </c:pt>
                <c:pt idx="8">
                  <c:v>1</c:v>
                </c:pt>
                <c:pt idx="9">
                  <c:v>1</c:v>
                </c:pt>
              </c:numCache>
            </c:numRef>
          </c:val>
          <c:extLst>
            <c:ext xmlns:c16="http://schemas.microsoft.com/office/drawing/2014/chart" uri="{C3380CC4-5D6E-409C-BE32-E72D297353CC}">
              <c16:uniqueId val="{00000003-5609-4936-B3A2-CB96083328A3}"/>
            </c:ext>
          </c:extLst>
        </c:ser>
        <c:dLbls>
          <c:showLegendKey val="0"/>
          <c:showVal val="0"/>
          <c:showCatName val="0"/>
          <c:showSerName val="0"/>
          <c:showPercent val="0"/>
          <c:showBubbleSize val="0"/>
        </c:dLbls>
        <c:gapWidth val="150"/>
        <c:overlap val="100"/>
        <c:axId val="292179968"/>
        <c:axId val="292181504"/>
      </c:barChart>
      <c:catAx>
        <c:axId val="292179968"/>
        <c:scaling>
          <c:orientation val="minMax"/>
        </c:scaling>
        <c:delete val="0"/>
        <c:axPos val="l"/>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400" b="0" i="0">
                <a:solidFill>
                  <a:srgbClr val="000000"/>
                </a:solidFill>
                <a:latin typeface="Arial Narrow"/>
                <a:ea typeface="Arial Narrow"/>
                <a:cs typeface="Arial Narrow"/>
              </a:defRPr>
            </a:pPr>
            <a:endParaRPr lang="en-US"/>
          </a:p>
        </c:txPr>
        <c:crossAx val="292181504"/>
        <c:crosses val="autoZero"/>
        <c:auto val="1"/>
        <c:lblAlgn val="ctr"/>
        <c:lblOffset val="0"/>
        <c:tickLblSkip val="1"/>
        <c:noMultiLvlLbl val="0"/>
      </c:catAx>
      <c:valAx>
        <c:axId val="292181504"/>
        <c:scaling>
          <c:orientation val="minMax"/>
          <c:max val="35"/>
        </c:scaling>
        <c:delete val="0"/>
        <c:axPos val="b"/>
        <c:majorGridlines>
          <c:spPr>
            <a:ln w="9525" cmpd="sng">
              <a:solidFill>
                <a:srgbClr val="FFFFFF"/>
              </a:solidFill>
              <a:prstDash val="solid"/>
            </a:ln>
          </c:spPr>
        </c:majorGridlines>
        <c:numFmt formatCode="General" sourceLinked="1"/>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000" b="0" i="0">
                <a:solidFill>
                  <a:srgbClr val="000000"/>
                </a:solidFill>
                <a:latin typeface="Arial Narrow"/>
                <a:ea typeface="Arial Narrow"/>
                <a:cs typeface="Arial Narrow"/>
              </a:defRPr>
            </a:pPr>
            <a:endParaRPr lang="en-US"/>
          </a:p>
        </c:txPr>
        <c:crossAx val="292179968"/>
        <c:crosses val="autoZero"/>
        <c:crossBetween val="between"/>
      </c:valAx>
      <c:spPr>
        <a:solidFill>
          <a:srgbClr val="EAEAEA"/>
        </a:solidFill>
        <a:ln w="9525">
          <a:solidFill>
            <a:srgbClr val="000000"/>
          </a:solidFill>
        </a:ln>
      </c:spPr>
    </c:plotArea>
    <c:legend>
      <c:legendPos val="r"/>
      <c:layout>
        <c:manualLayout>
          <c:xMode val="edge"/>
          <c:yMode val="edge"/>
          <c:x val="0.37596788762601258"/>
          <c:y val="1.9920803043647736E-2"/>
          <c:w val="0.60900167694732787"/>
          <c:h val="7.1298373578092308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a:lstStyle/>
        <a:p>
          <a:pPr>
            <a:defRPr sz="1400" b="0" i="0">
              <a:solidFill>
                <a:srgbClr val="000000"/>
              </a:solidFill>
              <a:latin typeface="Arial Narrow"/>
              <a:ea typeface="Arial Narrow"/>
              <a:cs typeface="Arial Narrow"/>
            </a:defRPr>
          </a:pPr>
          <a:endParaRPr lang="en-US"/>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8.7445796086387494E-3"/>
          <c:y val="1.9920803043647736E-2"/>
          <c:w val="0.98906927548920154"/>
          <c:h val="0.97011879543452839"/>
        </c:manualLayout>
      </c:layout>
      <c:scatterChart>
        <c:scatterStyle val="lineMarker"/>
        <c:varyColors val="0"/>
        <c:ser>
          <c:idx val="0"/>
          <c:order val="0"/>
          <c:spPr>
            <a:ln w="9525" cap="rnd">
              <a:solidFill>
                <a:schemeClr val="accent1"/>
              </a:solidFill>
              <a:round/>
            </a:ln>
            <a:effectLst>
              <a:outerShdw blurRad="50800" dist="25400" dir="5400000" rotWithShape="0">
                <a:srgbClr val="000000">
                  <a:alpha val="45000"/>
                </a:srgbClr>
              </a:outerShdw>
            </a:effectLst>
          </c:spPr>
          <c:marker>
            <c:symbol val="circle"/>
            <c:size val="5"/>
            <c:spPr>
              <a:gradFill rotWithShape="1">
                <a:gsLst>
                  <a:gs pos="0">
                    <a:schemeClr val="accent1">
                      <a:tint val="43000"/>
                      <a:satMod val="165000"/>
                    </a:schemeClr>
                  </a:gs>
                  <a:gs pos="55000">
                    <a:schemeClr val="accent1">
                      <a:tint val="83000"/>
                      <a:satMod val="155000"/>
                    </a:schemeClr>
                  </a:gs>
                  <a:gs pos="100000">
                    <a:schemeClr val="accent1">
                      <a:shade val="85000"/>
                    </a:schemeClr>
                  </a:gs>
                </a:gsLst>
                <a:path path="circle">
                  <a:fillToRect l="-40000" t="-90000" r="140000" b="190000"/>
                </a:path>
              </a:gradFill>
              <a:ln w="9525">
                <a:solidFill>
                  <a:schemeClr val="accent1"/>
                </a:solidFill>
                <a:round/>
              </a:ln>
              <a:effectLst>
                <a:outerShdw blurRad="50800" dist="25400" dir="5400000" rotWithShape="0">
                  <a:srgbClr val="000000">
                    <a:alpha val="45000"/>
                  </a:srgbClr>
                </a:outerShdw>
              </a:effectLst>
            </c:spPr>
          </c:marker>
          <c:dLbls>
            <c:dLbl>
              <c:idx val="0"/>
              <c:tx>
                <c:rich>
                  <a:bodyPr/>
                  <a:lstStyle/>
                  <a:p>
                    <a:r>
                      <a:rPr lang="en-US"/>
                      <a:t>19.0</a:t>
                    </a:r>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CA-4FE3-BD19-B5FD45A434ED}"/>
                </c:ext>
              </c:extLst>
            </c:dLbl>
            <c:dLbl>
              <c:idx val="1"/>
              <c:layout/>
              <c:tx>
                <c:rich>
                  <a:bodyPr/>
                  <a:lstStyle/>
                  <a:p>
                    <a:r>
                      <a:rPr lang="en-US"/>
                      <a:t>19.2</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7CA-4FE3-BD19-B5FD45A434ED}"/>
                </c:ext>
              </c:extLst>
            </c:dLbl>
            <c:dLbl>
              <c:idx val="2"/>
              <c:layout/>
              <c:tx>
                <c:rich>
                  <a:bodyPr/>
                  <a:lstStyle/>
                  <a:p>
                    <a:r>
                      <a:rPr lang="en-US"/>
                      <a:t>18.9</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7CA-4FE3-BD19-B5FD45A434ED}"/>
                </c:ext>
              </c:extLst>
            </c:dLbl>
            <c:dLbl>
              <c:idx val="3"/>
              <c:layout/>
              <c:tx>
                <c:rich>
                  <a:bodyPr/>
                  <a:lstStyle/>
                  <a:p>
                    <a:r>
                      <a:rPr lang="en-US"/>
                      <a:t>18.7</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7CA-4FE3-BD19-B5FD45A434ED}"/>
                </c:ext>
              </c:extLst>
            </c:dLbl>
            <c:dLbl>
              <c:idx val="4"/>
              <c:layout/>
              <c:tx>
                <c:rich>
                  <a:bodyPr/>
                  <a:lstStyle/>
                  <a:p>
                    <a:r>
                      <a:rPr lang="en-US"/>
                      <a:t>18.4</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7CA-4FE3-BD19-B5FD45A434ED}"/>
                </c:ext>
              </c:extLst>
            </c:dLbl>
            <c:dLbl>
              <c:idx val="5"/>
              <c:layout/>
              <c:tx>
                <c:rich>
                  <a:bodyPr/>
                  <a:lstStyle/>
                  <a:p>
                    <a:r>
                      <a:rPr lang="en-US"/>
                      <a:t>18.1</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7CA-4FE3-BD19-B5FD45A434ED}"/>
                </c:ext>
              </c:extLst>
            </c:dLbl>
            <c:dLbl>
              <c:idx val="6"/>
              <c:layout/>
              <c:tx>
                <c:rich>
                  <a:bodyPr/>
                  <a:lstStyle/>
                  <a:p>
                    <a:r>
                      <a:rPr lang="en-US"/>
                      <a:t>17.9</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7CA-4FE3-BD19-B5FD45A434ED}"/>
                </c:ext>
              </c:extLst>
            </c:dLbl>
            <c:dLbl>
              <c:idx val="7"/>
              <c:layout/>
              <c:tx>
                <c:rich>
                  <a:bodyPr/>
                  <a:lstStyle/>
                  <a:p>
                    <a:r>
                      <a:rPr lang="en-US"/>
                      <a:t>17.7</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7CA-4FE3-BD19-B5FD45A434ED}"/>
                </c:ext>
              </c:extLst>
            </c:dLbl>
            <c:dLbl>
              <c:idx val="8"/>
              <c:layout/>
              <c:tx>
                <c:rich>
                  <a:bodyPr/>
                  <a:lstStyle/>
                  <a:p>
                    <a:r>
                      <a:rPr lang="en-US"/>
                      <a:t>16.9</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7CA-4FE3-BD19-B5FD45A434ED}"/>
                </c:ext>
              </c:extLst>
            </c:dLbl>
            <c:dLbl>
              <c:idx val="9"/>
              <c:layout/>
              <c:tx>
                <c:rich>
                  <a:bodyPr/>
                  <a:lstStyle/>
                  <a:p>
                    <a:r>
                      <a:rPr lang="en-US"/>
                      <a:t>16.5</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F7CA-4FE3-BD19-B5FD45A434ED}"/>
                </c:ext>
              </c:extLst>
            </c:dLbl>
            <c:dLbl>
              <c:idx val="10"/>
              <c:layout/>
              <c:tx>
                <c:rich>
                  <a:bodyPr/>
                  <a:lstStyle/>
                  <a:p>
                    <a:r>
                      <a:rPr lang="en-US"/>
                      <a:t>16.0</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F7CA-4FE3-BD19-B5FD45A434ED}"/>
                </c:ext>
              </c:extLst>
            </c:dLbl>
            <c:dLbl>
              <c:idx val="11"/>
              <c:layout/>
              <c:tx>
                <c:rich>
                  <a:bodyPr/>
                  <a:lstStyle/>
                  <a:p>
                    <a:r>
                      <a:rPr lang="en-US"/>
                      <a:t>15.7</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F7CA-4FE3-BD19-B5FD45A434ED}"/>
                </c:ext>
              </c:extLst>
            </c:dLbl>
            <c:dLbl>
              <c:idx val="12"/>
              <c:layout/>
              <c:tx>
                <c:rich>
                  <a:bodyPr/>
                  <a:lstStyle/>
                  <a:p>
                    <a:r>
                      <a:rPr lang="en-US"/>
                      <a:t>14.9</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F7CA-4FE3-BD19-B5FD45A434ED}"/>
                </c:ext>
              </c:extLst>
            </c:dLbl>
            <c:dLbl>
              <c:idx val="13"/>
              <c:layout/>
              <c:tx>
                <c:rich>
                  <a:bodyPr/>
                  <a:lstStyle/>
                  <a:p>
                    <a:r>
                      <a:rPr lang="en-US"/>
                      <a:t>14.9</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F7CA-4FE3-BD19-B5FD45A434ED}"/>
                </c:ext>
              </c:extLst>
            </c:dLbl>
            <c:dLbl>
              <c:idx val="14"/>
              <c:layout/>
              <c:tx>
                <c:rich>
                  <a:bodyPr/>
                  <a:lstStyle/>
                  <a:p>
                    <a:r>
                      <a:rPr lang="en-US"/>
                      <a:t>14.4</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F7CA-4FE3-BD19-B5FD45A434ED}"/>
                </c:ext>
              </c:extLst>
            </c:dLbl>
            <c:dLbl>
              <c:idx val="15"/>
              <c:layout/>
              <c:tx>
                <c:rich>
                  <a:bodyPr/>
                  <a:lstStyle/>
                  <a:p>
                    <a:r>
                      <a:rPr lang="en-US"/>
                      <a:t>13.6</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F7CA-4FE3-BD19-B5FD45A434ED}"/>
                </c:ext>
              </c:extLst>
            </c:dLbl>
            <c:dLbl>
              <c:idx val="16"/>
              <c:layout/>
              <c:tx>
                <c:rich>
                  <a:bodyPr/>
                  <a:lstStyle/>
                  <a:p>
                    <a:r>
                      <a:rPr lang="en-US"/>
                      <a:t>13.5</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F7CA-4FE3-BD19-B5FD45A434ED}"/>
                </c:ext>
              </c:extLst>
            </c:dLbl>
            <c:dLbl>
              <c:idx val="17"/>
              <c:layout/>
              <c:tx>
                <c:rich>
                  <a:bodyPr/>
                  <a:lstStyle/>
                  <a:p>
                    <a:r>
                      <a:rPr lang="en-US"/>
                      <a:t>13.6</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F7CA-4FE3-BD19-B5FD45A434ED}"/>
                </c:ext>
              </c:extLst>
            </c:dLbl>
            <c:dLbl>
              <c:idx val="18"/>
              <c:layout/>
              <c:tx>
                <c:rich>
                  <a:bodyPr/>
                  <a:lstStyle/>
                  <a:p>
                    <a:r>
                      <a:rPr lang="en-US"/>
                      <a:t>13.4</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F7CA-4FE3-BD19-B5FD45A434ED}"/>
                </c:ext>
              </c:extLst>
            </c:dLbl>
            <c:dLbl>
              <c:idx val="19"/>
              <c:layout/>
              <c:tx>
                <c:rich>
                  <a:bodyPr/>
                  <a:lstStyle/>
                  <a:p>
                    <a:r>
                      <a:rPr lang="en-US"/>
                      <a:t>13.5</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F7CA-4FE3-BD19-B5FD45A434ED}"/>
                </c:ext>
              </c:extLst>
            </c:dLbl>
            <c:dLbl>
              <c:idx val="20"/>
              <c:layout/>
              <c:tx>
                <c:rich>
                  <a:bodyPr/>
                  <a:lstStyle/>
                  <a:p>
                    <a:r>
                      <a:rPr lang="en-US"/>
                      <a:t>13.8</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F7CA-4FE3-BD19-B5FD45A434ED}"/>
                </c:ext>
              </c:extLst>
            </c:dLbl>
            <c:dLbl>
              <c:idx val="21"/>
              <c:layout/>
              <c:tx>
                <c:rich>
                  <a:bodyPr/>
                  <a:lstStyle/>
                  <a:p>
                    <a:r>
                      <a:rPr lang="en-US"/>
                      <a:t>13.2</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F7CA-4FE3-BD19-B5FD45A434ED}"/>
                </c:ext>
              </c:extLst>
            </c:dLbl>
            <c:dLbl>
              <c:idx val="22"/>
              <c:layout/>
              <c:tx>
                <c:rich>
                  <a:bodyPr/>
                  <a:lstStyle/>
                  <a:p>
                    <a:r>
                      <a:rPr lang="en-US"/>
                      <a:t>12.7</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F7CA-4FE3-BD19-B5FD45A434ED}"/>
                </c:ext>
              </c:extLst>
            </c:dLbl>
            <c:dLbl>
              <c:idx val="23"/>
              <c:layout/>
              <c:tx>
                <c:rich>
                  <a:bodyPr/>
                  <a:lstStyle/>
                  <a:p>
                    <a:r>
                      <a:rPr lang="en-US"/>
                      <a:t>12.8</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F7CA-4FE3-BD19-B5FD45A434ED}"/>
                </c:ext>
              </c:extLst>
            </c:dLbl>
            <c:dLbl>
              <c:idx val="24"/>
              <c:layout/>
              <c:tx>
                <c:rich>
                  <a:bodyPr/>
                  <a:lstStyle/>
                  <a:p>
                    <a:r>
                      <a:rPr lang="en-US"/>
                      <a:t>12.6</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F7CA-4FE3-BD19-B5FD45A434ED}"/>
                </c:ext>
              </c:extLst>
            </c:dLbl>
            <c:dLbl>
              <c:idx val="25"/>
              <c:layout/>
              <c:tx>
                <c:rich>
                  <a:bodyPr/>
                  <a:lstStyle/>
                  <a:p>
                    <a:r>
                      <a:rPr lang="en-US"/>
                      <a:t>11.7</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F7CA-4FE3-BD19-B5FD45A434E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Arial Narrow" panose="020B0606020202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xVal>
            <c:numRef>
              <c:f>OECD!$F$1:$F$26</c:f>
              <c:numCache>
                <c:formatCode>General</c:formatCode>
                <c:ptCount val="26"/>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numCache>
            </c:numRef>
          </c:xVal>
          <c:yVal>
            <c:numRef>
              <c:f>OECD!$G$1:$G$26</c:f>
              <c:numCache>
                <c:formatCode>0.0</c:formatCode>
                <c:ptCount val="26"/>
                <c:pt idx="1">
                  <c:v>19.2077811976879</c:v>
                </c:pt>
                <c:pt idx="2">
                  <c:v>18.902280302683302</c:v>
                </c:pt>
                <c:pt idx="3">
                  <c:v>18.731921266939999</c:v>
                </c:pt>
                <c:pt idx="4">
                  <c:v>18.410492497992099</c:v>
                </c:pt>
                <c:pt idx="5">
                  <c:v>18.127029024057499</c:v>
                </c:pt>
                <c:pt idx="6">
                  <c:v>17.8959335326531</c:v>
                </c:pt>
                <c:pt idx="7">
                  <c:v>17.7016699630082</c:v>
                </c:pt>
                <c:pt idx="8">
                  <c:v>16.886585913974599</c:v>
                </c:pt>
                <c:pt idx="9">
                  <c:v>16.505929108272699</c:v>
                </c:pt>
                <c:pt idx="10">
                  <c:v>16.037072345235899</c:v>
                </c:pt>
                <c:pt idx="11">
                  <c:v>15.7244035114139</c:v>
                </c:pt>
                <c:pt idx="12">
                  <c:v>14.9002977935827</c:v>
                </c:pt>
                <c:pt idx="13">
                  <c:v>14.893599203360299</c:v>
                </c:pt>
                <c:pt idx="14">
                  <c:v>14.381345115514099</c:v>
                </c:pt>
                <c:pt idx="15">
                  <c:v>13.619016849410601</c:v>
                </c:pt>
                <c:pt idx="16">
                  <c:v>13.480472314785001</c:v>
                </c:pt>
                <c:pt idx="17">
                  <c:v>13.5541003890116</c:v>
                </c:pt>
                <c:pt idx="18">
                  <c:v>13.4459094930526</c:v>
                </c:pt>
                <c:pt idx="19">
                  <c:v>13.5310997746575</c:v>
                </c:pt>
                <c:pt idx="20">
                  <c:v>13.767554753354901</c:v>
                </c:pt>
                <c:pt idx="21">
                  <c:v>13.1855139334758</c:v>
                </c:pt>
                <c:pt idx="22">
                  <c:v>12.6802426894119</c:v>
                </c:pt>
                <c:pt idx="23">
                  <c:v>12.823323715802299</c:v>
                </c:pt>
                <c:pt idx="24">
                  <c:v>12.587304626140799</c:v>
                </c:pt>
                <c:pt idx="25">
                  <c:v>11.6777220179605</c:v>
                </c:pt>
              </c:numCache>
            </c:numRef>
          </c:yVal>
          <c:smooth val="0"/>
          <c:extLst>
            <c:ext xmlns:c16="http://schemas.microsoft.com/office/drawing/2014/chart" uri="{C3380CC4-5D6E-409C-BE32-E72D297353CC}">
              <c16:uniqueId val="{0000001A-F7CA-4FE3-BD19-B5FD45A434ED}"/>
            </c:ext>
          </c:extLst>
        </c:ser>
        <c:dLbls>
          <c:showLegendKey val="0"/>
          <c:showVal val="0"/>
          <c:showCatName val="0"/>
          <c:showSerName val="0"/>
          <c:showPercent val="0"/>
          <c:showBubbleSize val="0"/>
        </c:dLbls>
        <c:axId val="743553064"/>
        <c:axId val="743551096"/>
      </c:scatterChart>
      <c:valAx>
        <c:axId val="743553064"/>
        <c:scaling>
          <c:orientation val="minMax"/>
          <c:max val="2021"/>
          <c:min val="1995"/>
        </c:scaling>
        <c:delete val="0"/>
        <c:axPos val="b"/>
        <c:majorGridlines>
          <c:spPr>
            <a:ln w="9525" cap="flat" cmpd="sng" algn="ctr">
              <a:solidFill>
                <a:schemeClr val="bg1"/>
              </a:solidFill>
              <a:round/>
            </a:ln>
            <a:effectLst/>
          </c:spPr>
        </c:majorGridlines>
        <c:numFmt formatCode="General" sourceLinked="1"/>
        <c:majorTickMark val="none"/>
        <c:minorTickMark val="none"/>
        <c:tickLblPos val="low"/>
        <c:spPr>
          <a:noFill/>
          <a:ln>
            <a:solidFill>
              <a:srgbClr val="000000"/>
            </a:solidFill>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crossAx val="743551096"/>
        <c:crosses val="autoZero"/>
        <c:crossBetween val="midCat"/>
      </c:valAx>
      <c:valAx>
        <c:axId val="743551096"/>
        <c:scaling>
          <c:orientation val="minMax"/>
        </c:scaling>
        <c:delete val="0"/>
        <c:axPos val="l"/>
        <c:majorGridlines>
          <c:spPr>
            <a:ln w="9525" cap="flat" cmpd="sng" algn="ctr">
              <a:solidFill>
                <a:schemeClr val="bg1"/>
              </a:solidFill>
              <a:round/>
            </a:ln>
            <a:effectLst/>
          </c:spPr>
        </c:majorGridlines>
        <c:numFmt formatCode="General" sourceLinked="0"/>
        <c:majorTickMark val="none"/>
        <c:minorTickMark val="none"/>
        <c:tickLblPos val="nextTo"/>
        <c:spPr>
          <a:noFill/>
          <a:ln>
            <a:solidFill>
              <a:srgbClr val="000000"/>
            </a:solidFill>
          </a:ln>
          <a:effectLst/>
          <a:ex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crossAx val="743553064"/>
        <c:crosses val="autoZero"/>
        <c:crossBetween val="midCat"/>
      </c:valAx>
      <c:spPr>
        <a:solidFill>
          <a:schemeClr val="bg1">
            <a:lumMod val="95000"/>
          </a:schemeClr>
        </a:solidFill>
        <a:ln>
          <a:noFill/>
        </a:ln>
        <a:effectLst/>
        <a:extLst/>
      </c:spPr>
    </c:plotArea>
    <c:plotVisOnly val="1"/>
    <c:dispBlanksAs val="gap"/>
    <c:showDLblsOverMax val="0"/>
  </c:chart>
  <c:spPr>
    <a:noFill/>
    <a:ln w="9525" cap="flat" cmpd="sng" algn="ctr">
      <a:solidFill>
        <a:schemeClr val="bg1"/>
      </a:solidFill>
      <a:round/>
    </a:ln>
    <a:effectLst/>
    <a:extLst>
      <a:ext uri="{909E8E84-426E-40DD-AFC4-6F175D3DCCD1}">
        <a14:hiddenFill xmlns:a14="http://schemas.microsoft.com/office/drawing/2010/main">
          <a:solidFill>
            <a:sysClr val="window" lastClr="FFFFFF"/>
          </a:solidFill>
        </a14:hiddenFill>
      </a:ext>
    </a:ex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xMode val="edge"/>
          <c:yMode val="edge"/>
          <c:x val="8.7445796086387494E-3"/>
          <c:y val="9.7414183217317069E-2"/>
          <c:w val="0.98906927548920154"/>
          <c:h val="0.89528262836588479"/>
        </c:manualLayout>
      </c:layout>
      <c:barChart>
        <c:barDir val="col"/>
        <c:grouping val="stacked"/>
        <c:varyColors val="0"/>
        <c:ser>
          <c:idx val="0"/>
          <c:order val="0"/>
          <c:tx>
            <c:strRef>
              <c:f>'[MCM_Figures_and_data_for_posting.xlsx]Fig12'!$B$23</c:f>
              <c:strCache>
                <c:ptCount val="1"/>
                <c:pt idx="0">
                  <c:v>Between firm</c:v>
                </c:pt>
              </c:strCache>
            </c:strRef>
          </c:tx>
          <c:spPr>
            <a:solidFill>
              <a:srgbClr val="4F81BD"/>
            </a:solidFill>
            <a:ln w="6350" cmpd="sng">
              <a:noFill/>
            </a:ln>
            <a:effectLst/>
            <a:extLst>
              <a:ext uri="{91240B29-F687-4F45-9708-019B960494DF}">
                <a14:hiddenLine xmlns:a14="http://schemas.microsoft.com/office/drawing/2010/main" w="6350" cmpd="sng">
                  <a:solidFill>
                    <a:srgbClr val="000000"/>
                  </a:solidFill>
                </a14:hiddenLine>
              </a:ext>
            </a:extLst>
          </c:spPr>
          <c:invertIfNegative val="0"/>
          <c:cat>
            <c:strRef>
              <c:f>'[MCM_Figures_and_data_for_posting.xlsx]Fig12'!$A$24:$A$40</c:f>
              <c:strCache>
                <c:ptCount val="17"/>
                <c:pt idx="0">
                  <c:v>Japan</c:v>
                </c:pt>
                <c:pt idx="1">
                  <c:v>Portgual</c:v>
                </c:pt>
                <c:pt idx="2">
                  <c:v>Italy</c:v>
                </c:pt>
                <c:pt idx="3">
                  <c:v>United Kingdom</c:v>
                </c:pt>
                <c:pt idx="4">
                  <c:v>Hungary</c:v>
                </c:pt>
                <c:pt idx="5">
                  <c:v>Finland</c:v>
                </c:pt>
                <c:pt idx="6">
                  <c:v>Estonia</c:v>
                </c:pt>
                <c:pt idx="7">
                  <c:v>Austria</c:v>
                </c:pt>
                <c:pt idx="8">
                  <c:v>Slovak Republic</c:v>
                </c:pt>
                <c:pt idx="9">
                  <c:v>Spain</c:v>
                </c:pt>
                <c:pt idx="10">
                  <c:v>Germany</c:v>
                </c:pt>
                <c:pt idx="11">
                  <c:v>Netherlands</c:v>
                </c:pt>
                <c:pt idx="12">
                  <c:v>France</c:v>
                </c:pt>
                <c:pt idx="13">
                  <c:v>Danemark</c:v>
                </c:pt>
                <c:pt idx="14">
                  <c:v>Costa Rica</c:v>
                </c:pt>
                <c:pt idx="15">
                  <c:v>Sweden</c:v>
                </c:pt>
                <c:pt idx="16">
                  <c:v>Average</c:v>
                </c:pt>
              </c:strCache>
            </c:strRef>
          </c:cat>
          <c:val>
            <c:numRef>
              <c:f>'[MCM_Figures_and_data_for_posting.xlsx]Fig12'!$B$24:$B$40</c:f>
              <c:numCache>
                <c:formatCode>General</c:formatCode>
                <c:ptCount val="17"/>
                <c:pt idx="0">
                  <c:v>-8.9997758400987393E-2</c:v>
                </c:pt>
                <c:pt idx="1">
                  <c:v>-0.10649303506588199</c:v>
                </c:pt>
                <c:pt idx="2">
                  <c:v>-0.109070743240616</c:v>
                </c:pt>
                <c:pt idx="3">
                  <c:v>-6.4961922917075296E-2</c:v>
                </c:pt>
                <c:pt idx="4">
                  <c:v>-6.6239558593469902E-2</c:v>
                </c:pt>
                <c:pt idx="5">
                  <c:v>-5.1950831989845798E-2</c:v>
                </c:pt>
                <c:pt idx="6">
                  <c:v>-4.73569185836012E-2</c:v>
                </c:pt>
                <c:pt idx="7">
                  <c:v>-6.0873320495368997E-2</c:v>
                </c:pt>
                <c:pt idx="8">
                  <c:v>-6.63520819985325E-2</c:v>
                </c:pt>
                <c:pt idx="9">
                  <c:v>-7.3338835043408296E-2</c:v>
                </c:pt>
                <c:pt idx="10">
                  <c:v>-2E-3</c:v>
                </c:pt>
                <c:pt idx="11">
                  <c:v>-4.9698306596446902E-3</c:v>
                </c:pt>
                <c:pt idx="12">
                  <c:v>-3.5725037698314401E-2</c:v>
                </c:pt>
                <c:pt idx="13">
                  <c:v>4.0042601443093302E-4</c:v>
                </c:pt>
                <c:pt idx="14">
                  <c:v>-1.5598399938891901E-2</c:v>
                </c:pt>
                <c:pt idx="15">
                  <c:v>-1.32012268868175E-2</c:v>
                </c:pt>
                <c:pt idx="16">
                  <c:v>-5.0483067218626602E-2</c:v>
                </c:pt>
              </c:numCache>
            </c:numRef>
          </c:val>
          <c:extLst>
            <c:ext xmlns:c16="http://schemas.microsoft.com/office/drawing/2014/chart" uri="{C3380CC4-5D6E-409C-BE32-E72D297353CC}">
              <c16:uniqueId val="{00000000-BF4C-416B-8E93-9B842C88AF87}"/>
            </c:ext>
          </c:extLst>
        </c:ser>
        <c:ser>
          <c:idx val="1"/>
          <c:order val="1"/>
          <c:tx>
            <c:strRef>
              <c:f>'[MCM_Figures_and_data_for_posting.xlsx]Fig12'!$C$23</c:f>
              <c:strCache>
                <c:ptCount val="1"/>
                <c:pt idx="0">
                  <c:v>Within firm</c:v>
                </c:pt>
              </c:strCache>
            </c:strRef>
          </c:tx>
          <c:spPr>
            <a:solidFill>
              <a:srgbClr val="A7B9E3"/>
            </a:solidFill>
            <a:ln w="6350" cmpd="sng">
              <a:noFill/>
            </a:ln>
            <a:effectLst/>
            <a:extLst>
              <a:ext uri="{91240B29-F687-4F45-9708-019B960494DF}">
                <a14:hiddenLine xmlns:a14="http://schemas.microsoft.com/office/drawing/2010/main" w="6350" cmpd="sng">
                  <a:solidFill>
                    <a:srgbClr val="000000"/>
                  </a:solidFill>
                </a14:hiddenLine>
              </a:ext>
            </a:extLst>
          </c:spPr>
          <c:invertIfNegative val="0"/>
          <c:cat>
            <c:strRef>
              <c:f>'[MCM_Figures_and_data_for_posting.xlsx]Fig12'!$A$24:$A$40</c:f>
              <c:strCache>
                <c:ptCount val="17"/>
                <c:pt idx="0">
                  <c:v>Japan</c:v>
                </c:pt>
                <c:pt idx="1">
                  <c:v>Portgual</c:v>
                </c:pt>
                <c:pt idx="2">
                  <c:v>Italy</c:v>
                </c:pt>
                <c:pt idx="3">
                  <c:v>United Kingdom</c:v>
                </c:pt>
                <c:pt idx="4">
                  <c:v>Hungary</c:v>
                </c:pt>
                <c:pt idx="5">
                  <c:v>Finland</c:v>
                </c:pt>
                <c:pt idx="6">
                  <c:v>Estonia</c:v>
                </c:pt>
                <c:pt idx="7">
                  <c:v>Austria</c:v>
                </c:pt>
                <c:pt idx="8">
                  <c:v>Slovak Republic</c:v>
                </c:pt>
                <c:pt idx="9">
                  <c:v>Spain</c:v>
                </c:pt>
                <c:pt idx="10">
                  <c:v>Germany</c:v>
                </c:pt>
                <c:pt idx="11">
                  <c:v>Netherlands</c:v>
                </c:pt>
                <c:pt idx="12">
                  <c:v>France</c:v>
                </c:pt>
                <c:pt idx="13">
                  <c:v>Danemark</c:v>
                </c:pt>
                <c:pt idx="14">
                  <c:v>Costa Rica</c:v>
                </c:pt>
                <c:pt idx="15">
                  <c:v>Sweden</c:v>
                </c:pt>
                <c:pt idx="16">
                  <c:v>Average</c:v>
                </c:pt>
              </c:strCache>
            </c:strRef>
          </c:cat>
          <c:val>
            <c:numRef>
              <c:f>'[MCM_Figures_and_data_for_posting.xlsx]Fig12'!$C$24:$C$40</c:f>
              <c:numCache>
                <c:formatCode>General</c:formatCode>
                <c:ptCount val="17"/>
                <c:pt idx="0">
                  <c:v>-0.34554585686216999</c:v>
                </c:pt>
                <c:pt idx="1">
                  <c:v>-0.20931670094013499</c:v>
                </c:pt>
                <c:pt idx="2">
                  <c:v>-0.16574426005527601</c:v>
                </c:pt>
                <c:pt idx="3">
                  <c:v>-0.20371885167339099</c:v>
                </c:pt>
                <c:pt idx="4">
                  <c:v>-0.192454562908179</c:v>
                </c:pt>
                <c:pt idx="5">
                  <c:v>-0.20659448272078201</c:v>
                </c:pt>
                <c:pt idx="6">
                  <c:v>-0.19437473538700001</c:v>
                </c:pt>
                <c:pt idx="7">
                  <c:v>-0.17421427304769399</c:v>
                </c:pt>
                <c:pt idx="8">
                  <c:v>-0.16306292512235501</c:v>
                </c:pt>
                <c:pt idx="9">
                  <c:v>-0.13847979225016199</c:v>
                </c:pt>
                <c:pt idx="10">
                  <c:v>-0.187</c:v>
                </c:pt>
                <c:pt idx="11">
                  <c:v>-0.168289515603572</c:v>
                </c:pt>
                <c:pt idx="12">
                  <c:v>-0.12925519672747601</c:v>
                </c:pt>
                <c:pt idx="13">
                  <c:v>-0.15765701068934601</c:v>
                </c:pt>
                <c:pt idx="14">
                  <c:v>-5.8468376489822102E-2</c:v>
                </c:pt>
                <c:pt idx="15">
                  <c:v>-5.2965472072909699E-2</c:v>
                </c:pt>
                <c:pt idx="16">
                  <c:v>-0.17169637578439201</c:v>
                </c:pt>
              </c:numCache>
            </c:numRef>
          </c:val>
          <c:extLst>
            <c:ext xmlns:c16="http://schemas.microsoft.com/office/drawing/2014/chart" uri="{C3380CC4-5D6E-409C-BE32-E72D297353CC}">
              <c16:uniqueId val="{00000001-BF4C-416B-8E93-9B842C88AF87}"/>
            </c:ext>
          </c:extLst>
        </c:ser>
        <c:dLbls>
          <c:showLegendKey val="0"/>
          <c:showVal val="0"/>
          <c:showCatName val="0"/>
          <c:showSerName val="0"/>
          <c:showPercent val="0"/>
          <c:showBubbleSize val="0"/>
        </c:dLbls>
        <c:gapWidth val="100"/>
        <c:overlap val="100"/>
        <c:axId val="423157760"/>
        <c:axId val="423159296"/>
      </c:barChart>
      <c:catAx>
        <c:axId val="423157760"/>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2700000" vert="horz"/>
          <a:lstStyle/>
          <a:p>
            <a:pPr>
              <a:defRPr sz="1100" b="0" i="0">
                <a:solidFill>
                  <a:srgbClr val="000000"/>
                </a:solidFill>
                <a:latin typeface="Arial Narrow"/>
                <a:ea typeface="Arial Narrow"/>
                <a:cs typeface="Arial Narrow"/>
              </a:defRPr>
            </a:pPr>
            <a:endParaRPr lang="en-US"/>
          </a:p>
        </c:txPr>
        <c:crossAx val="423159296"/>
        <c:crosses val="autoZero"/>
        <c:auto val="1"/>
        <c:lblAlgn val="ctr"/>
        <c:lblOffset val="0"/>
        <c:tickLblSkip val="1"/>
        <c:noMultiLvlLbl val="0"/>
      </c:catAx>
      <c:valAx>
        <c:axId val="423159296"/>
        <c:scaling>
          <c:orientation val="minMax"/>
        </c:scaling>
        <c:delete val="0"/>
        <c:axPos val="l"/>
        <c:majorGridlines>
          <c:spPr>
            <a:ln w="9525" cmpd="sng">
              <a:solidFill>
                <a:srgbClr val="FFFFFF"/>
              </a:solidFill>
              <a:prstDash val="solid"/>
            </a:ln>
          </c:spPr>
        </c:majorGridlines>
        <c:numFmt formatCode="General" sourceLinked="1"/>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800" b="0" i="0">
                <a:solidFill>
                  <a:srgbClr val="000000"/>
                </a:solidFill>
                <a:latin typeface="Arial Narrow"/>
                <a:ea typeface="Arial Narrow"/>
                <a:cs typeface="Arial Narrow"/>
              </a:defRPr>
            </a:pPr>
            <a:endParaRPr lang="en-US"/>
          </a:p>
        </c:txPr>
        <c:crossAx val="423157760"/>
        <c:crosses val="autoZero"/>
        <c:crossBetween val="between"/>
      </c:valAx>
      <c:spPr>
        <a:solidFill>
          <a:srgbClr val="E6E6E6"/>
        </a:solidFill>
        <a:ln w="9525">
          <a:solidFill>
            <a:srgbClr val="000000"/>
          </a:solidFill>
        </a:ln>
      </c:spPr>
    </c:plotArea>
    <c:legend>
      <c:legendPos val="t"/>
      <c:layout>
        <c:manualLayout>
          <c:xMode val="edge"/>
          <c:yMode val="edge"/>
          <c:x val="5.698728920269918E-2"/>
          <c:y val="1.4606376833596276E-2"/>
          <c:w val="0.94082656589514113"/>
          <c:h val="5.4773913125986042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a:lstStyle/>
        <a:p>
          <a:pPr>
            <a:defRPr sz="1100" b="0" i="0">
              <a:solidFill>
                <a:srgbClr val="000000"/>
              </a:solidFill>
              <a:latin typeface="Arial Narrow"/>
              <a:ea typeface="Arial Narrow"/>
              <a:cs typeface="Arial Narrow"/>
            </a:defRPr>
          </a:pPr>
          <a:endParaRPr lang="en-US"/>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7205"/>
          </a:xfrm>
          <a:prstGeom prst="rect">
            <a:avLst/>
          </a:prstGeom>
        </p:spPr>
        <p:txBody>
          <a:bodyPr vert="horz" lIns="91558" tIns="45779" rIns="91558" bIns="45779" rtlCol="0"/>
          <a:lstStyle>
            <a:lvl1pPr algn="l">
              <a:defRPr sz="1200"/>
            </a:lvl1pPr>
          </a:lstStyle>
          <a:p>
            <a:endParaRPr lang="en-US"/>
          </a:p>
        </p:txBody>
      </p:sp>
      <p:sp>
        <p:nvSpPr>
          <p:cNvPr id="3" name="Date Placeholder 2"/>
          <p:cNvSpPr>
            <a:spLocks noGrp="1"/>
          </p:cNvSpPr>
          <p:nvPr>
            <p:ph type="dt" sz="quarter" idx="1"/>
          </p:nvPr>
        </p:nvSpPr>
        <p:spPr>
          <a:xfrm>
            <a:off x="3854941" y="0"/>
            <a:ext cx="2949099" cy="497205"/>
          </a:xfrm>
          <a:prstGeom prst="rect">
            <a:avLst/>
          </a:prstGeom>
        </p:spPr>
        <p:txBody>
          <a:bodyPr vert="horz" lIns="91558" tIns="45779" rIns="91558" bIns="45779" rtlCol="0"/>
          <a:lstStyle>
            <a:lvl1pPr algn="r">
              <a:defRPr sz="1200"/>
            </a:lvl1pPr>
          </a:lstStyle>
          <a:p>
            <a:fld id="{BC9925F6-4580-413E-B914-9B9681C62073}" type="datetimeFigureOut">
              <a:rPr lang="en-US" smtClean="0"/>
              <a:pPr/>
              <a:t>01-Sep-2022</a:t>
            </a:fld>
            <a:endParaRPr lang="en-US"/>
          </a:p>
        </p:txBody>
      </p:sp>
      <p:sp>
        <p:nvSpPr>
          <p:cNvPr id="4" name="Footer Placeholder 3"/>
          <p:cNvSpPr>
            <a:spLocks noGrp="1"/>
          </p:cNvSpPr>
          <p:nvPr>
            <p:ph type="ftr" sz="quarter" idx="2"/>
          </p:nvPr>
        </p:nvSpPr>
        <p:spPr>
          <a:xfrm>
            <a:off x="1" y="9445169"/>
            <a:ext cx="2949099" cy="497205"/>
          </a:xfrm>
          <a:prstGeom prst="rect">
            <a:avLst/>
          </a:prstGeom>
        </p:spPr>
        <p:txBody>
          <a:bodyPr vert="horz" lIns="91558" tIns="45779" rIns="91558" bIns="45779" rtlCol="0" anchor="b"/>
          <a:lstStyle>
            <a:lvl1pPr algn="l">
              <a:defRPr sz="1200"/>
            </a:lvl1pPr>
          </a:lstStyle>
          <a:p>
            <a:endParaRPr lang="en-US"/>
          </a:p>
        </p:txBody>
      </p:sp>
      <p:sp>
        <p:nvSpPr>
          <p:cNvPr id="5" name="Slide Number Placeholder 4"/>
          <p:cNvSpPr>
            <a:spLocks noGrp="1"/>
          </p:cNvSpPr>
          <p:nvPr>
            <p:ph type="sldNum" sz="quarter" idx="3"/>
          </p:nvPr>
        </p:nvSpPr>
        <p:spPr>
          <a:xfrm>
            <a:off x="3854941" y="9445169"/>
            <a:ext cx="2949099" cy="497205"/>
          </a:xfrm>
          <a:prstGeom prst="rect">
            <a:avLst/>
          </a:prstGeom>
        </p:spPr>
        <p:txBody>
          <a:bodyPr vert="horz" lIns="91558" tIns="45779" rIns="91558" bIns="45779" rtlCol="0" anchor="b"/>
          <a:lstStyle>
            <a:lvl1pPr algn="r">
              <a:defRPr sz="1200"/>
            </a:lvl1pPr>
          </a:lstStyle>
          <a:p>
            <a:fld id="{AA7FE0F0-9826-4EF7-A5B5-9D4D4D53B0EF}" type="slidenum">
              <a:rPr lang="en-US" smtClean="0"/>
              <a:pPr/>
              <a:t>‹#›</a:t>
            </a:fld>
            <a:endParaRPr lang="en-US"/>
          </a:p>
        </p:txBody>
      </p:sp>
    </p:spTree>
    <p:extLst>
      <p:ext uri="{BB962C8B-B14F-4D97-AF65-F5344CB8AC3E}">
        <p14:creationId xmlns:p14="http://schemas.microsoft.com/office/powerpoint/2010/main" val="375126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7205"/>
          </a:xfrm>
          <a:prstGeom prst="rect">
            <a:avLst/>
          </a:prstGeom>
        </p:spPr>
        <p:txBody>
          <a:bodyPr vert="horz" lIns="91558" tIns="45779" rIns="91558" bIns="45779" rtlCol="0"/>
          <a:lstStyle>
            <a:lvl1pPr algn="l">
              <a:defRPr sz="1200"/>
            </a:lvl1pPr>
          </a:lstStyle>
          <a:p>
            <a:endParaRPr lang="en-US"/>
          </a:p>
        </p:txBody>
      </p:sp>
      <p:sp>
        <p:nvSpPr>
          <p:cNvPr id="3" name="Date Placeholder 2"/>
          <p:cNvSpPr>
            <a:spLocks noGrp="1"/>
          </p:cNvSpPr>
          <p:nvPr>
            <p:ph type="dt" idx="1"/>
          </p:nvPr>
        </p:nvSpPr>
        <p:spPr>
          <a:xfrm>
            <a:off x="3854941" y="0"/>
            <a:ext cx="2949099" cy="497205"/>
          </a:xfrm>
          <a:prstGeom prst="rect">
            <a:avLst/>
          </a:prstGeom>
        </p:spPr>
        <p:txBody>
          <a:bodyPr vert="horz" lIns="91558" tIns="45779" rIns="91558" bIns="45779" rtlCol="0"/>
          <a:lstStyle>
            <a:lvl1pPr algn="r">
              <a:defRPr sz="1200"/>
            </a:lvl1pPr>
          </a:lstStyle>
          <a:p>
            <a:fld id="{63265EA0-1BF4-4FF9-9B97-221228D792DC}" type="datetimeFigureOut">
              <a:rPr lang="en-US" smtClean="0"/>
              <a:pPr/>
              <a:t>01-Sep-2022</a:t>
            </a:fld>
            <a:endParaRPr lang="en-US"/>
          </a:p>
        </p:txBody>
      </p:sp>
      <p:sp>
        <p:nvSpPr>
          <p:cNvPr id="4" name="Slide Image Placeholder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558" tIns="45779" rIns="91558" bIns="45779" rtlCol="0" anchor="ctr"/>
          <a:lstStyle/>
          <a:p>
            <a:endParaRPr lang="en-US"/>
          </a:p>
        </p:txBody>
      </p:sp>
      <p:sp>
        <p:nvSpPr>
          <p:cNvPr id="5" name="Notes Placeholder 4"/>
          <p:cNvSpPr>
            <a:spLocks noGrp="1"/>
          </p:cNvSpPr>
          <p:nvPr>
            <p:ph type="body" sz="quarter" idx="3"/>
          </p:nvPr>
        </p:nvSpPr>
        <p:spPr>
          <a:xfrm>
            <a:off x="680562" y="4723449"/>
            <a:ext cx="5444490" cy="4474845"/>
          </a:xfrm>
          <a:prstGeom prst="rect">
            <a:avLst/>
          </a:prstGeom>
        </p:spPr>
        <p:txBody>
          <a:bodyPr vert="horz" lIns="91558" tIns="45779" rIns="91558" bIns="457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5169"/>
            <a:ext cx="2949099" cy="497205"/>
          </a:xfrm>
          <a:prstGeom prst="rect">
            <a:avLst/>
          </a:prstGeom>
        </p:spPr>
        <p:txBody>
          <a:bodyPr vert="horz" lIns="91558" tIns="45779" rIns="91558" bIns="45779" rtlCol="0" anchor="b"/>
          <a:lstStyle>
            <a:lvl1pPr algn="l">
              <a:defRPr sz="1200"/>
            </a:lvl1pPr>
          </a:lstStyle>
          <a:p>
            <a:endParaRPr lang="en-US"/>
          </a:p>
        </p:txBody>
      </p:sp>
      <p:sp>
        <p:nvSpPr>
          <p:cNvPr id="7" name="Slide Number Placeholder 6"/>
          <p:cNvSpPr>
            <a:spLocks noGrp="1"/>
          </p:cNvSpPr>
          <p:nvPr>
            <p:ph type="sldNum" sz="quarter" idx="5"/>
          </p:nvPr>
        </p:nvSpPr>
        <p:spPr>
          <a:xfrm>
            <a:off x="3854941" y="9445169"/>
            <a:ext cx="2949099" cy="497205"/>
          </a:xfrm>
          <a:prstGeom prst="rect">
            <a:avLst/>
          </a:prstGeom>
        </p:spPr>
        <p:txBody>
          <a:bodyPr vert="horz" lIns="91558" tIns="45779" rIns="91558" bIns="45779" rtlCol="0" anchor="b"/>
          <a:lstStyle>
            <a:lvl1pPr algn="r">
              <a:defRPr sz="1200"/>
            </a:lvl1pPr>
          </a:lstStyle>
          <a:p>
            <a:fld id="{924CE2AA-9086-45B4-A304-A78FC6E1408B}" type="slidenum">
              <a:rPr lang="en-US" smtClean="0"/>
              <a:pPr/>
              <a:t>‹#›</a:t>
            </a:fld>
            <a:endParaRPr lang="en-US"/>
          </a:p>
        </p:txBody>
      </p:sp>
    </p:spTree>
    <p:extLst>
      <p:ext uri="{BB962C8B-B14F-4D97-AF65-F5344CB8AC3E}">
        <p14:creationId xmlns:p14="http://schemas.microsoft.com/office/powerpoint/2010/main" val="56422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6125"/>
            <a:ext cx="6627813" cy="37290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F289C2-C5DE-46BE-89DC-42A99C01992D}" type="slidenum">
              <a:rPr lang="en-GB" smtClean="0"/>
              <a:t>10</a:t>
            </a:fld>
            <a:endParaRPr lang="en-GB"/>
          </a:p>
        </p:txBody>
      </p:sp>
    </p:spTree>
    <p:extLst>
      <p:ext uri="{BB962C8B-B14F-4D97-AF65-F5344CB8AC3E}">
        <p14:creationId xmlns:p14="http://schemas.microsoft.com/office/powerpoint/2010/main" val="692375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R="0" lvl="0" algn="just" defTabSz="914400" rtl="0" eaLnBrk="1" fontAlgn="auto" latinLnBrk="0" hangingPunct="1">
              <a:lnSpc>
                <a:spcPct val="100000"/>
              </a:lnSpc>
              <a:spcBef>
                <a:spcPts val="0"/>
              </a:spcBef>
              <a:spcAft>
                <a:spcPts val="0"/>
              </a:spcAft>
              <a:buClrTx/>
              <a:buSzTx/>
              <a:tabLst/>
              <a:defRPr/>
            </a:pPr>
            <a:r>
              <a:rPr lang="en-GB" sz="1200" kern="1200" dirty="0" smtClean="0">
                <a:solidFill>
                  <a:schemeClr val="tx1"/>
                </a:solidFill>
                <a:effectLst/>
                <a:latin typeface="+mn-lt"/>
                <a:ea typeface="+mn-ea"/>
                <a:cs typeface="+mn-cs"/>
              </a:rPr>
              <a:t>The OECD has recently conducted an </a:t>
            </a:r>
            <a:r>
              <a:rPr lang="en-GB" sz="1200" b="1" kern="1200" dirty="0" smtClean="0">
                <a:solidFill>
                  <a:schemeClr val="tx1"/>
                </a:solidFill>
                <a:effectLst/>
                <a:latin typeface="+mn-lt"/>
                <a:ea typeface="+mn-ea"/>
                <a:cs typeface="+mn-cs"/>
              </a:rPr>
              <a:t>assessment of the implementation of its Recommendations on Gender Equality</a:t>
            </a:r>
            <a:r>
              <a:rPr lang="en-GB" sz="1200" kern="1200" dirty="0" smtClean="0">
                <a:solidFill>
                  <a:schemeClr val="tx1"/>
                </a:solidFill>
                <a:effectLst/>
                <a:latin typeface="+mn-lt"/>
                <a:ea typeface="+mn-ea"/>
                <a:cs typeface="+mn-cs"/>
              </a:rPr>
              <a:t>. We consulted Adherents on various issues related to gender equality.</a:t>
            </a:r>
          </a:p>
          <a:p>
            <a:pPr algn="just"/>
            <a:endParaRPr lang="en-GB" dirty="0" smtClean="0"/>
          </a:p>
          <a:p>
            <a:pPr lvl="0" algn="just"/>
            <a:r>
              <a:rPr lang="en-GB" sz="1200" kern="1200" dirty="0" smtClean="0">
                <a:solidFill>
                  <a:schemeClr val="tx1"/>
                </a:solidFill>
                <a:effectLst/>
                <a:latin typeface="+mn-lt"/>
                <a:ea typeface="+mn-ea"/>
                <a:cs typeface="+mn-cs"/>
              </a:rPr>
              <a:t>It comes with no surprise that, after violence against women, countries identified the </a:t>
            </a:r>
            <a:r>
              <a:rPr lang="en-GB" sz="1200" b="1" kern="1200" dirty="0" smtClean="0">
                <a:solidFill>
                  <a:schemeClr val="tx1"/>
                </a:solidFill>
                <a:effectLst/>
                <a:latin typeface="+mn-lt"/>
                <a:ea typeface="+mn-ea"/>
                <a:cs typeface="+mn-cs"/>
              </a:rPr>
              <a:t>gender pay gap as the second most urgent priority </a:t>
            </a:r>
            <a:r>
              <a:rPr lang="en-GB" dirty="0" smtClean="0"/>
              <a:t>for </a:t>
            </a:r>
            <a:r>
              <a:rPr lang="en-GB" dirty="0"/>
              <a:t>gender equality. </a:t>
            </a:r>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unequal division of household tasks</a:t>
            </a:r>
            <a:r>
              <a:rPr lang="en-GB" sz="1200" kern="1200" dirty="0" smtClean="0">
                <a:solidFill>
                  <a:schemeClr val="tx1"/>
                </a:solidFill>
                <a:effectLst/>
                <a:latin typeface="+mn-lt"/>
                <a:ea typeface="+mn-ea"/>
                <a:cs typeface="+mn-cs"/>
              </a:rPr>
              <a:t> is also among the key issues.</a:t>
            </a:r>
          </a:p>
          <a:p>
            <a:pPr lvl="0" algn="just"/>
            <a:endParaRPr lang="en-GB" sz="1200" kern="1200" dirty="0" smtClean="0">
              <a:solidFill>
                <a:schemeClr val="tx1"/>
              </a:solidFill>
              <a:effectLst/>
              <a:latin typeface="+mn-lt"/>
              <a:ea typeface="+mn-ea"/>
              <a:cs typeface="+mn-cs"/>
            </a:endParaRPr>
          </a:p>
          <a:p>
            <a:pPr lvl="0" algn="just"/>
            <a:r>
              <a:rPr lang="en-GB" sz="1200" kern="1200" dirty="0" smtClean="0">
                <a:solidFill>
                  <a:schemeClr val="tx1"/>
                </a:solidFill>
                <a:effectLst/>
                <a:latin typeface="+mn-lt"/>
                <a:ea typeface="+mn-ea"/>
                <a:cs typeface="+mn-cs"/>
              </a:rPr>
              <a:t>Some good news is that women have made </a:t>
            </a:r>
            <a:r>
              <a:rPr lang="en-GB" sz="1200" b="1" kern="1200" dirty="0" smtClean="0">
                <a:solidFill>
                  <a:schemeClr val="tx1"/>
                </a:solidFill>
                <a:effectLst/>
                <a:latin typeface="+mn-lt"/>
                <a:ea typeface="+mn-ea"/>
                <a:cs typeface="+mn-cs"/>
              </a:rPr>
              <a:t>significant gains in labour force participation and career advancement over the past few decades</a:t>
            </a:r>
            <a:r>
              <a:rPr lang="en-GB" sz="1200" kern="1200" dirty="0" smtClean="0">
                <a:solidFill>
                  <a:schemeClr val="tx1"/>
                </a:solidFill>
                <a:effectLst/>
                <a:latin typeface="+mn-lt"/>
                <a:ea typeface="+mn-ea"/>
                <a:cs typeface="+mn-cs"/>
              </a:rPr>
              <a:t>. Progress was threatened by the COVID-19 pandemic, but after important employment losses, w</a:t>
            </a:r>
            <a:r>
              <a:rPr lang="en-US" sz="1200" kern="1200" dirty="0" smtClean="0">
                <a:solidFill>
                  <a:schemeClr val="tx1"/>
                </a:solidFill>
                <a:effectLst/>
                <a:latin typeface="+mn-lt"/>
                <a:ea typeface="+mn-ea"/>
                <a:cs typeface="+mn-cs"/>
              </a:rPr>
              <a:t>omen’s employment almost reached pre-pandemic levels in Q3 of 2021. Yet, evidence from EU countries shows that women experienced a sharper fall in working hours. </a:t>
            </a:r>
            <a:endParaRPr lang="en-GB" sz="1200" kern="1200" dirty="0" smtClean="0">
              <a:solidFill>
                <a:schemeClr val="tx1"/>
              </a:solidFill>
              <a:effectLst/>
              <a:latin typeface="+mn-lt"/>
              <a:ea typeface="+mn-ea"/>
              <a:cs typeface="+mn-cs"/>
            </a:endParaRPr>
          </a:p>
          <a:p>
            <a:pPr marL="171450" lvl="0" indent="-171450" algn="just">
              <a:buFont typeface="Arial" panose="020B0604020202020204" pitchFamily="34" charset="0"/>
              <a:buChar cha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24CE2AA-9086-45B4-A304-A78FC6E1408B}" type="slidenum">
              <a:rPr lang="en-US" smtClean="0"/>
              <a:pPr/>
              <a:t>2</a:t>
            </a:fld>
            <a:endParaRPr lang="en-US"/>
          </a:p>
        </p:txBody>
      </p:sp>
    </p:spTree>
    <p:extLst>
      <p:ext uri="{BB962C8B-B14F-4D97-AF65-F5344CB8AC3E}">
        <p14:creationId xmlns:p14="http://schemas.microsoft.com/office/powerpoint/2010/main" val="853801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GB" dirty="0"/>
              <a:t>Another good news is that over the last 25 years, </a:t>
            </a:r>
            <a:r>
              <a:rPr lang="en-GB" b="1" dirty="0"/>
              <a:t>the gender wage gap has been narrowing, albeit slowly, over </a:t>
            </a:r>
            <a:r>
              <a:rPr lang="en-GB" b="1" dirty="0" smtClean="0"/>
              <a:t>time - </a:t>
            </a:r>
            <a:r>
              <a:rPr lang="en-GB" dirty="0" smtClean="0"/>
              <a:t>from </a:t>
            </a:r>
            <a:r>
              <a:rPr lang="en-GB" sz="1200" kern="1200" dirty="0" smtClean="0">
                <a:solidFill>
                  <a:schemeClr val="tx1"/>
                </a:solidFill>
                <a:effectLst/>
                <a:latin typeface="+mn-lt"/>
                <a:ea typeface="+mn-ea"/>
                <a:cs typeface="+mn-cs"/>
              </a:rPr>
              <a:t>19% to 11.7% on average across the OECD.</a:t>
            </a:r>
          </a:p>
          <a:p>
            <a:pPr lvl="0" algn="just"/>
            <a:endParaRPr lang="en-GB" sz="120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bad news is that </a:t>
            </a:r>
            <a:r>
              <a:rPr lang="en-GB" sz="1200" b="1" kern="1200" dirty="0" smtClean="0">
                <a:solidFill>
                  <a:schemeClr val="tx1"/>
                </a:solidFill>
                <a:effectLst/>
                <a:latin typeface="+mn-lt"/>
                <a:ea typeface="+mn-ea"/>
                <a:cs typeface="+mn-cs"/>
              </a:rPr>
              <a:t>this is still a very serious gender equality challenge</a:t>
            </a:r>
            <a:r>
              <a:rPr lang="en-GB" sz="1200" kern="1200" dirty="0" smtClean="0">
                <a:solidFill>
                  <a:schemeClr val="tx1"/>
                </a:solidFill>
                <a:effectLst/>
                <a:latin typeface="+mn-lt"/>
                <a:ea typeface="+mn-ea"/>
                <a:cs typeface="+mn-cs"/>
              </a:rPr>
              <a:t>. A wage gap of 11.7% means that a woman working full-time today makes 88 cents, on average, for every euro a full-time working man makes at median earnings – see in yellow in the</a:t>
            </a:r>
            <a:r>
              <a:rPr lang="en-GB" sz="1200" kern="1200" baseline="0" dirty="0" smtClean="0">
                <a:solidFill>
                  <a:schemeClr val="tx1"/>
                </a:solidFill>
                <a:effectLst/>
                <a:latin typeface="+mn-lt"/>
                <a:ea typeface="+mn-ea"/>
                <a:cs typeface="+mn-cs"/>
              </a:rPr>
              <a:t> next slide</a:t>
            </a:r>
            <a:r>
              <a:rPr lang="en-GB" sz="1200" kern="1200" dirty="0" smtClean="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10"/>
          </p:nvPr>
        </p:nvSpPr>
        <p:spPr/>
        <p:txBody>
          <a:bodyPr/>
          <a:lstStyle/>
          <a:p>
            <a:fld id="{924CE2AA-9086-45B4-A304-A78FC6E1408B}" type="slidenum">
              <a:rPr lang="en-US" smtClean="0"/>
              <a:pPr/>
              <a:t>3</a:t>
            </a:fld>
            <a:endParaRPr lang="en-US"/>
          </a:p>
        </p:txBody>
      </p:sp>
    </p:spTree>
    <p:extLst>
      <p:ext uri="{BB962C8B-B14F-4D97-AF65-F5344CB8AC3E}">
        <p14:creationId xmlns:p14="http://schemas.microsoft.com/office/powerpoint/2010/main" val="3841504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562" y="4723449"/>
            <a:ext cx="5444490" cy="5145145"/>
          </a:xfrm>
        </p:spPr>
        <p:txBody>
          <a:bodyPr>
            <a:normAutofit/>
          </a:bodyPr>
          <a:lstStyle/>
          <a:p>
            <a:pPr lvl="0" algn="just"/>
            <a:r>
              <a:rPr lang="en-GB" sz="1200" kern="1200" dirty="0" smtClean="0">
                <a:solidFill>
                  <a:schemeClr val="tx1"/>
                </a:solidFill>
                <a:effectLst/>
                <a:latin typeface="+mn-lt"/>
                <a:ea typeface="+mn-ea"/>
                <a:cs typeface="+mn-cs"/>
              </a:rPr>
              <a:t>In several countries, such as Korea, Israel, Latvia and Japan, the gender wage gap is over 20%.</a:t>
            </a:r>
          </a:p>
          <a:p>
            <a:pPr lvl="0" algn="just"/>
            <a:endParaRPr lang="en-GB" sz="1200" kern="1200" dirty="0" smtClean="0">
              <a:solidFill>
                <a:schemeClr val="tx1"/>
              </a:solidFill>
              <a:effectLst/>
              <a:latin typeface="+mn-lt"/>
              <a:ea typeface="+mn-ea"/>
              <a:cs typeface="+mn-cs"/>
            </a:endParaRPr>
          </a:p>
          <a:p>
            <a:pPr lvl="0" algn="just"/>
            <a:r>
              <a:rPr lang="en-GB" sz="1200" kern="1200" dirty="0" smtClean="0">
                <a:solidFill>
                  <a:schemeClr val="tx1"/>
                </a:solidFill>
                <a:effectLst/>
                <a:latin typeface="+mn-lt"/>
                <a:ea typeface="+mn-ea"/>
                <a:cs typeface="+mn-cs"/>
              </a:rPr>
              <a:t>These aggregate gender pay gaps likely underestimate the extent of the gender pay gap </a:t>
            </a:r>
            <a:r>
              <a:rPr lang="en-GB" sz="1200" b="1" kern="1200" dirty="0" smtClean="0">
                <a:solidFill>
                  <a:schemeClr val="tx1"/>
                </a:solidFill>
                <a:effectLst/>
                <a:latin typeface="+mn-lt"/>
                <a:ea typeface="+mn-ea"/>
                <a:cs typeface="+mn-cs"/>
              </a:rPr>
              <a:t>across different groups</a:t>
            </a:r>
            <a:r>
              <a:rPr lang="en-GB" sz="1200" kern="1200" dirty="0" smtClean="0">
                <a:solidFill>
                  <a:schemeClr val="tx1"/>
                </a:solidFill>
                <a:effectLst/>
                <a:latin typeface="+mn-lt"/>
                <a:ea typeface="+mn-ea"/>
                <a:cs typeface="+mn-cs"/>
              </a:rPr>
              <a:t>, as there are intersecting forms of discrimination based on different background factors like race/ethnicity, gender identity and sexual orientation.</a:t>
            </a:r>
          </a:p>
          <a:p>
            <a:pPr lvl="0" algn="just"/>
            <a:endParaRPr lang="en-GB" sz="1200" kern="1200" dirty="0" smtClean="0">
              <a:solidFill>
                <a:schemeClr val="tx1"/>
              </a:solidFill>
              <a:effectLst/>
              <a:latin typeface="+mn-lt"/>
              <a:ea typeface="+mn-ea"/>
              <a:cs typeface="+mn-cs"/>
            </a:endParaRPr>
          </a:p>
          <a:p>
            <a:pPr lvl="0" algn="just"/>
            <a:r>
              <a:rPr lang="en-GB" sz="1200" kern="1200" dirty="0" smtClean="0">
                <a:solidFill>
                  <a:schemeClr val="tx1"/>
                </a:solidFill>
                <a:effectLst/>
                <a:latin typeface="+mn-lt"/>
                <a:ea typeface="+mn-ea"/>
                <a:cs typeface="+mn-cs"/>
              </a:rPr>
              <a:t>The gap gets even larger when looking at the average pay </a:t>
            </a:r>
            <a:r>
              <a:rPr lang="en-GB" sz="1200" b="1" i="1" kern="1200" dirty="0" smtClean="0">
                <a:solidFill>
                  <a:schemeClr val="tx1"/>
                </a:solidFill>
                <a:effectLst/>
                <a:latin typeface="+mn-lt"/>
                <a:ea typeface="+mn-ea"/>
                <a:cs typeface="+mn-cs"/>
              </a:rPr>
              <a:t>all</a:t>
            </a:r>
            <a:r>
              <a:rPr lang="en-GB" sz="1200" b="1" kern="1200" dirty="0" smtClean="0">
                <a:solidFill>
                  <a:schemeClr val="tx1"/>
                </a:solidFill>
                <a:effectLst/>
                <a:latin typeface="+mn-lt"/>
                <a:ea typeface="+mn-ea"/>
                <a:cs typeface="+mn-cs"/>
              </a:rPr>
              <a:t> working women</a:t>
            </a:r>
            <a:r>
              <a:rPr lang="en-GB" sz="1200" kern="1200" dirty="0" smtClean="0">
                <a:solidFill>
                  <a:schemeClr val="tx1"/>
                </a:solidFill>
                <a:effectLst/>
                <a:latin typeface="+mn-lt"/>
                <a:ea typeface="+mn-ea"/>
                <a:cs typeface="+mn-cs"/>
              </a:rPr>
              <a:t> and men take home at the end of the year, as women tend to spend fewer hours in paid work than men do. Women are overrepresented in part-time jobs, and underrepresented in jobs with long work hours.</a:t>
            </a:r>
          </a:p>
          <a:p>
            <a:pPr lvl="0" algn="just"/>
            <a:endParaRPr lang="en-GB" sz="1200" kern="1200" dirty="0" smtClean="0">
              <a:solidFill>
                <a:schemeClr val="tx1"/>
              </a:solidFill>
              <a:effectLst/>
              <a:latin typeface="+mn-lt"/>
              <a:ea typeface="+mn-ea"/>
              <a:cs typeface="+mn-cs"/>
            </a:endParaRPr>
          </a:p>
          <a:p>
            <a:pPr lvl="0" algn="just"/>
            <a:r>
              <a:rPr lang="en-GB" sz="1200" kern="1200" dirty="0" smtClean="0">
                <a:solidFill>
                  <a:schemeClr val="tx1"/>
                </a:solidFill>
                <a:effectLst/>
                <a:latin typeface="+mn-lt"/>
                <a:ea typeface="+mn-ea"/>
                <a:cs typeface="+mn-cs"/>
              </a:rPr>
              <a:t>We also see that that gender pay gaps are often </a:t>
            </a:r>
            <a:r>
              <a:rPr lang="en-GB" sz="1200" b="1" kern="1200" dirty="0" smtClean="0">
                <a:solidFill>
                  <a:schemeClr val="tx1"/>
                </a:solidFill>
                <a:effectLst/>
                <a:latin typeface="+mn-lt"/>
                <a:ea typeface="+mn-ea"/>
                <a:cs typeface="+mn-cs"/>
              </a:rPr>
              <a:t>smaller among low-earners</a:t>
            </a:r>
            <a:r>
              <a:rPr lang="en-GB" sz="1200" kern="1200" dirty="0" smtClean="0">
                <a:solidFill>
                  <a:schemeClr val="tx1"/>
                </a:solidFill>
                <a:effectLst/>
                <a:latin typeface="+mn-lt"/>
                <a:ea typeface="+mn-ea"/>
                <a:cs typeface="+mn-cs"/>
              </a:rPr>
              <a:t> – also thanks to the presence of minimum wage regulations.</a:t>
            </a:r>
          </a:p>
          <a:p>
            <a:pPr lvl="0" algn="just"/>
            <a:endParaRPr lang="en-GB" sz="1200" kern="1200" dirty="0" smtClean="0">
              <a:solidFill>
                <a:schemeClr val="tx1"/>
              </a:solidFill>
              <a:effectLst/>
              <a:latin typeface="+mn-lt"/>
              <a:ea typeface="+mn-ea"/>
              <a:cs typeface="+mn-cs"/>
            </a:endParaRPr>
          </a:p>
          <a:p>
            <a:pPr lvl="0" algn="just"/>
            <a:r>
              <a:rPr lang="en-GB" sz="1200" kern="1200" dirty="0" smtClean="0">
                <a:solidFill>
                  <a:schemeClr val="tx1"/>
                </a:solidFill>
                <a:effectLst/>
                <a:latin typeface="+mn-lt"/>
                <a:ea typeface="+mn-ea"/>
                <a:cs typeface="+mn-cs"/>
              </a:rPr>
              <a:t>In turn, they are </a:t>
            </a:r>
            <a:r>
              <a:rPr lang="en-GB" sz="1200" b="1" kern="1200" dirty="0" smtClean="0">
                <a:solidFill>
                  <a:schemeClr val="tx1"/>
                </a:solidFill>
                <a:effectLst/>
                <a:latin typeface="+mn-lt"/>
                <a:ea typeface="+mn-ea"/>
                <a:cs typeface="+mn-cs"/>
              </a:rPr>
              <a:t>widest among top earners</a:t>
            </a:r>
            <a:r>
              <a:rPr lang="en-GB" sz="1200" kern="1200" dirty="0" smtClean="0">
                <a:solidFill>
                  <a:schemeClr val="tx1"/>
                </a:solidFill>
                <a:effectLst/>
                <a:latin typeface="+mn-lt"/>
                <a:ea typeface="+mn-ea"/>
                <a:cs typeface="+mn-cs"/>
              </a:rPr>
              <a:t> – reflecting the difficulty for women to advance in labour markets, maybe also due to their weaker bargaining position compared to men.</a:t>
            </a:r>
          </a:p>
          <a:p>
            <a:pPr lvl="0" algn="just"/>
            <a:endParaRPr lang="en-GB" sz="1200" kern="1200" dirty="0" smtClean="0">
              <a:solidFill>
                <a:schemeClr val="tx1"/>
              </a:solidFill>
              <a:effectLst/>
              <a:latin typeface="+mn-lt"/>
              <a:ea typeface="+mn-ea"/>
              <a:cs typeface="+mn-cs"/>
            </a:endParaRPr>
          </a:p>
          <a:p>
            <a:pPr lvl="0" algn="just"/>
            <a:r>
              <a:rPr lang="en-GB" sz="1200" kern="1200" dirty="0" smtClean="0">
                <a:solidFill>
                  <a:schemeClr val="tx1"/>
                </a:solidFill>
                <a:effectLst/>
                <a:latin typeface="+mn-lt"/>
                <a:ea typeface="+mn-ea"/>
                <a:cs typeface="+mn-cs"/>
              </a:rPr>
              <a:t>Adequate earnings are crucial for ensuring women’s economic </a:t>
            </a:r>
            <a:r>
              <a:rPr lang="en-GB" sz="1200" b="1" kern="1200" dirty="0" smtClean="0">
                <a:solidFill>
                  <a:schemeClr val="tx1"/>
                </a:solidFill>
                <a:effectLst/>
                <a:latin typeface="+mn-lt"/>
                <a:ea typeface="+mn-ea"/>
                <a:cs typeface="+mn-cs"/>
              </a:rPr>
              <a:t>independence throughout life</a:t>
            </a:r>
            <a:r>
              <a:rPr lang="en-GB" sz="1200" kern="1200" dirty="0" smtClean="0">
                <a:solidFill>
                  <a:schemeClr val="tx1"/>
                </a:solidFill>
                <a:effectLst/>
                <a:latin typeface="+mn-lt"/>
                <a:ea typeface="+mn-ea"/>
                <a:cs typeface="+mn-cs"/>
              </a:rPr>
              <a:t>, of course, but the consequences of low pay are painfully obvious in old age. </a:t>
            </a:r>
          </a:p>
          <a:p>
            <a:pPr algn="just"/>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Indeed, women’s </a:t>
            </a:r>
            <a:r>
              <a:rPr lang="en-GB" sz="1200" b="1" kern="1200" dirty="0" smtClean="0">
                <a:solidFill>
                  <a:schemeClr val="tx1"/>
                </a:solidFill>
                <a:effectLst/>
                <a:latin typeface="+mn-lt"/>
                <a:ea typeface="+mn-ea"/>
                <a:cs typeface="+mn-cs"/>
              </a:rPr>
              <a:t>retirement income</a:t>
            </a:r>
            <a:r>
              <a:rPr lang="en-GB" sz="1200" kern="1200" dirty="0" smtClean="0">
                <a:solidFill>
                  <a:schemeClr val="tx1"/>
                </a:solidFill>
                <a:effectLst/>
                <a:latin typeface="+mn-lt"/>
                <a:ea typeface="+mn-ea"/>
                <a:cs typeface="+mn-cs"/>
              </a:rPr>
              <a:t> is only around three-quarters of the retirement income of men on average in the OECD, which contributes to </a:t>
            </a:r>
            <a:r>
              <a:rPr lang="en-GB" sz="1200" b="1" kern="1200" dirty="0" smtClean="0">
                <a:solidFill>
                  <a:schemeClr val="tx1"/>
                </a:solidFill>
                <a:effectLst/>
                <a:latin typeface="+mn-lt"/>
                <a:ea typeface="+mn-ea"/>
                <a:cs typeface="+mn-cs"/>
              </a:rPr>
              <a:t>higher poverty rates for women</a:t>
            </a:r>
            <a:r>
              <a:rPr lang="en-GB" sz="1200" kern="1200" dirty="0" smtClean="0">
                <a:solidFill>
                  <a:schemeClr val="tx1"/>
                </a:solidFill>
                <a:effectLst/>
                <a:latin typeface="+mn-lt"/>
                <a:ea typeface="+mn-ea"/>
                <a:cs typeface="+mn-cs"/>
              </a:rPr>
              <a:t>.</a:t>
            </a:r>
            <a:endParaRPr lang="en-GB" dirty="0"/>
          </a:p>
        </p:txBody>
      </p:sp>
      <p:sp>
        <p:nvSpPr>
          <p:cNvPr id="4" name="Slide Number Placeholder 3"/>
          <p:cNvSpPr>
            <a:spLocks noGrp="1"/>
          </p:cNvSpPr>
          <p:nvPr>
            <p:ph type="sldNum" sz="quarter" idx="10"/>
          </p:nvPr>
        </p:nvSpPr>
        <p:spPr/>
        <p:txBody>
          <a:bodyPr/>
          <a:lstStyle/>
          <a:p>
            <a:fld id="{924CE2AA-9086-45B4-A304-A78FC6E1408B}" type="slidenum">
              <a:rPr lang="en-US" smtClean="0"/>
              <a:pPr/>
              <a:t>4</a:t>
            </a:fld>
            <a:endParaRPr lang="en-US"/>
          </a:p>
        </p:txBody>
      </p:sp>
    </p:spTree>
    <p:extLst>
      <p:ext uri="{BB962C8B-B14F-4D97-AF65-F5344CB8AC3E}">
        <p14:creationId xmlns:p14="http://schemas.microsoft.com/office/powerpoint/2010/main" val="3098063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lgn="just"/>
            <a:r>
              <a:rPr lang="en-GB" sz="1200" kern="1200" dirty="0" smtClean="0">
                <a:solidFill>
                  <a:schemeClr val="tx1"/>
                </a:solidFill>
                <a:effectLst/>
                <a:latin typeface="+mn-lt"/>
                <a:ea typeface="+mn-ea"/>
                <a:cs typeface="+mn-cs"/>
              </a:rPr>
              <a:t>Before we can consider policy strategies to address the gender wage gap, we obviously need to think its </a:t>
            </a:r>
            <a:r>
              <a:rPr lang="en-GB" sz="1200" i="1" kern="1200" dirty="0" smtClean="0">
                <a:solidFill>
                  <a:schemeClr val="tx1"/>
                </a:solidFill>
                <a:effectLst/>
                <a:latin typeface="+mn-lt"/>
                <a:ea typeface="+mn-ea"/>
                <a:cs typeface="+mn-cs"/>
              </a:rPr>
              <a:t>causes</a:t>
            </a:r>
            <a:r>
              <a:rPr lang="en-GB" sz="1200" kern="1200" dirty="0" smtClean="0">
                <a:solidFill>
                  <a:schemeClr val="tx1"/>
                </a:solidFill>
                <a:effectLst/>
                <a:latin typeface="+mn-lt"/>
                <a:ea typeface="+mn-ea"/>
                <a:cs typeface="+mn-cs"/>
              </a:rPr>
              <a:t>. This can quickly become a very long list. </a:t>
            </a:r>
          </a:p>
          <a:p>
            <a:pPr lvl="0" algn="just"/>
            <a:endParaRPr lang="en-GB" sz="1200" kern="1200" dirty="0" smtClean="0">
              <a:solidFill>
                <a:schemeClr val="tx1"/>
              </a:solidFill>
              <a:effectLst/>
              <a:latin typeface="+mn-lt"/>
              <a:ea typeface="+mn-ea"/>
              <a:cs typeface="+mn-cs"/>
            </a:endParaRPr>
          </a:p>
          <a:p>
            <a:pPr algn="just"/>
            <a:r>
              <a:rPr lang="en-GB" dirty="0" smtClean="0"/>
              <a:t>One </a:t>
            </a:r>
            <a:r>
              <a:rPr lang="en-GB" dirty="0"/>
              <a:t>driver is </a:t>
            </a:r>
            <a:r>
              <a:rPr lang="en-GB" b="1" dirty="0"/>
              <a:t>horizontal segregation</a:t>
            </a:r>
            <a:r>
              <a:rPr lang="en-GB" dirty="0"/>
              <a:t>, meaning that men and women are concentrated in specific sectors or jobs. Women tend to be overrepresented in fields that pay relatively lower wages, such as caregiving and service sector jobs, and underrepresented in fields with relatively higher wages, such as science and technology jobs. </a:t>
            </a:r>
          </a:p>
          <a:p>
            <a:pPr lvl="0" algn="just"/>
            <a:endParaRPr lang="en-GB" dirty="0"/>
          </a:p>
          <a:p>
            <a:pPr algn="just"/>
            <a:r>
              <a:rPr lang="en-GB" dirty="0"/>
              <a:t>Another is</a:t>
            </a:r>
            <a:r>
              <a:rPr lang="en-GB" b="1" dirty="0"/>
              <a:t> vertical segregation:</a:t>
            </a:r>
            <a:r>
              <a:rPr lang="en-GB" dirty="0"/>
              <a:t> women face challenges in career advancement and are underrepresented in management roles, which tend to pay better.</a:t>
            </a:r>
            <a:r>
              <a:rPr lang="en-GB" sz="1050" dirty="0"/>
              <a:t> </a:t>
            </a:r>
            <a:endParaRPr lang="en-GB" sz="1050" dirty="0" smtClean="0"/>
          </a:p>
          <a:p>
            <a:pPr algn="just"/>
            <a:endParaRPr lang="en-GB" dirty="0"/>
          </a:p>
          <a:p>
            <a:pPr lvl="0" algn="just"/>
            <a:r>
              <a:rPr lang="en-GB" sz="1200" kern="1200" dirty="0" smtClean="0">
                <a:solidFill>
                  <a:schemeClr val="tx1"/>
                </a:solidFill>
                <a:effectLst/>
                <a:latin typeface="+mn-lt"/>
                <a:ea typeface="+mn-ea"/>
                <a:cs typeface="+mn-cs"/>
              </a:rPr>
              <a:t>These forms of segregation also relate to </a:t>
            </a:r>
            <a:r>
              <a:rPr lang="en-GB" sz="1200" b="1" kern="1200" dirty="0" smtClean="0">
                <a:solidFill>
                  <a:schemeClr val="tx1"/>
                </a:solidFill>
                <a:effectLst/>
                <a:latin typeface="+mn-lt"/>
                <a:ea typeface="+mn-ea"/>
                <a:cs typeface="+mn-cs"/>
              </a:rPr>
              <a:t>gender stereotypes</a:t>
            </a:r>
            <a:r>
              <a:rPr lang="en-GB" sz="1200" kern="1200" dirty="0" smtClean="0">
                <a:solidFill>
                  <a:schemeClr val="tx1"/>
                </a:solidFill>
                <a:effectLst/>
                <a:latin typeface="+mn-lt"/>
                <a:ea typeface="+mn-ea"/>
                <a:cs typeface="+mn-cs"/>
              </a:rPr>
              <a:t> and their impact on career choices and expectations, as well as </a:t>
            </a:r>
            <a:r>
              <a:rPr lang="en-GB" sz="1200" b="1" kern="1200" dirty="0" smtClean="0">
                <a:solidFill>
                  <a:schemeClr val="tx1"/>
                </a:solidFill>
                <a:effectLst/>
                <a:latin typeface="+mn-lt"/>
                <a:ea typeface="+mn-ea"/>
                <a:cs typeface="+mn-cs"/>
              </a:rPr>
              <a:t>discrimination in hiring practices</a:t>
            </a:r>
            <a:r>
              <a:rPr lang="en-GB" sz="1200" kern="1200" dirty="0" smtClean="0">
                <a:solidFill>
                  <a:schemeClr val="tx1"/>
                </a:solidFill>
                <a:effectLst/>
                <a:latin typeface="+mn-lt"/>
                <a:ea typeface="+mn-ea"/>
                <a:cs typeface="+mn-cs"/>
              </a:rPr>
              <a:t>.</a:t>
            </a:r>
          </a:p>
          <a:p>
            <a:pPr lvl="0" algn="just"/>
            <a:endParaRPr lang="en-GB" sz="120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Much</a:t>
            </a:r>
            <a:r>
              <a:rPr lang="en-GB" sz="1200" kern="1200" baseline="0" dirty="0" smtClean="0">
                <a:solidFill>
                  <a:schemeClr val="tx1"/>
                </a:solidFill>
                <a:effectLst/>
                <a:latin typeface="+mn-lt"/>
                <a:ea typeface="+mn-ea"/>
                <a:cs typeface="+mn-cs"/>
              </a:rPr>
              <a:t> of the above is also related to the </a:t>
            </a:r>
            <a:r>
              <a:rPr lang="en-US" b="1" dirty="0" smtClean="0"/>
              <a:t>unequal sharing of unpaid work hours</a:t>
            </a:r>
            <a:r>
              <a:rPr lang="en-US" b="1" baseline="0" dirty="0" smtClean="0"/>
              <a:t> and the</a:t>
            </a:r>
            <a:r>
              <a:rPr lang="en-US" b="1" dirty="0" smtClean="0"/>
              <a:t> motherhood penalty</a:t>
            </a:r>
            <a:r>
              <a:rPr lang="en-US" dirty="0" smtClean="0"/>
              <a:t>.</a:t>
            </a:r>
          </a:p>
          <a:p>
            <a:pPr lvl="0" algn="just"/>
            <a:endParaRPr lang="en-GB" sz="1200" kern="1200" dirty="0" smtClean="0">
              <a:solidFill>
                <a:schemeClr val="tx1"/>
              </a:solidFill>
              <a:effectLst/>
              <a:latin typeface="+mn-lt"/>
              <a:ea typeface="+mn-ea"/>
              <a:cs typeface="+mn-cs"/>
            </a:endParaRPr>
          </a:p>
          <a:p>
            <a:pPr lvl="0" algn="just"/>
            <a:r>
              <a:rPr lang="en-GB" sz="1200" kern="1200" dirty="0" smtClean="0">
                <a:solidFill>
                  <a:schemeClr val="tx1"/>
                </a:solidFill>
                <a:effectLst/>
                <a:latin typeface="+mn-lt"/>
                <a:ea typeface="+mn-ea"/>
                <a:cs typeface="+mn-cs"/>
              </a:rPr>
              <a:t>At the OECD, we’ve got a better understanding of the above by conducting a study research using matched employer-employee data across a sample of 16 OECD countries. This allowed to get more insights by analysing </a:t>
            </a:r>
            <a:r>
              <a:rPr lang="en-GB" sz="1200" b="1" kern="1200" dirty="0" smtClean="0">
                <a:solidFill>
                  <a:schemeClr val="tx1"/>
                </a:solidFill>
                <a:effectLst/>
                <a:latin typeface="+mn-lt"/>
                <a:ea typeface="+mn-ea"/>
                <a:cs typeface="+mn-cs"/>
              </a:rPr>
              <a:t>differences in pay policies for similarly-qualified women and men</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within and between firms. </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24CE2AA-9086-45B4-A304-A78FC6E1408B}" type="slidenum">
              <a:rPr lang="en-US" smtClean="0"/>
              <a:pPr/>
              <a:t>5</a:t>
            </a:fld>
            <a:endParaRPr lang="en-US"/>
          </a:p>
        </p:txBody>
      </p:sp>
    </p:spTree>
    <p:extLst>
      <p:ext uri="{BB962C8B-B14F-4D97-AF65-F5344CB8AC3E}">
        <p14:creationId xmlns:p14="http://schemas.microsoft.com/office/powerpoint/2010/main" val="334204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mn-lt"/>
                <a:ea typeface="+mn-ea"/>
                <a:cs typeface="+mn-cs"/>
              </a:rPr>
              <a:t>We found that:</a:t>
            </a:r>
            <a:endParaRPr lang="en-GB" sz="1200" b="1" kern="1200" dirty="0" smtClean="0">
              <a:solidFill>
                <a:schemeClr val="tx1"/>
              </a:solidFill>
              <a:effectLst/>
              <a:latin typeface="+mn-lt"/>
              <a:ea typeface="+mn-ea"/>
              <a:cs typeface="+mn-cs"/>
            </a:endParaRPr>
          </a:p>
          <a:p>
            <a:pPr algn="just"/>
            <a:endParaRPr lang="en-GB" b="1" dirty="0" smtClean="0"/>
          </a:p>
          <a:p>
            <a:pPr algn="just"/>
            <a:r>
              <a:rPr lang="en-GB" b="1" dirty="0" smtClean="0"/>
              <a:t>1/4</a:t>
            </a:r>
            <a:r>
              <a:rPr lang="en-GB" dirty="0" smtClean="0"/>
              <a:t> </a:t>
            </a:r>
            <a:r>
              <a:rPr lang="en-GB" dirty="0"/>
              <a:t>of the gender wage gap is explained by </a:t>
            </a:r>
            <a:r>
              <a:rPr lang="en-GB" b="1" dirty="0"/>
              <a:t>differences in pay between firms</a:t>
            </a:r>
            <a:r>
              <a:rPr lang="en-GB" dirty="0"/>
              <a:t> due to higher employment shares of women in low-wage firms – which may be the result of:</a:t>
            </a:r>
          </a:p>
          <a:p>
            <a:pPr marL="171450" indent="-171450" algn="just">
              <a:buFontTx/>
              <a:buChar char="-"/>
            </a:pPr>
            <a:r>
              <a:rPr lang="en-GB" b="1" dirty="0"/>
              <a:t>discriminatory hiring practices</a:t>
            </a:r>
            <a:r>
              <a:rPr lang="en-GB" dirty="0"/>
              <a:t> by employers-</a:t>
            </a:r>
          </a:p>
          <a:p>
            <a:pPr marL="171450" indent="-171450" algn="just">
              <a:buFontTx/>
              <a:buChar char="-"/>
            </a:pPr>
            <a:r>
              <a:rPr lang="en-GB" dirty="0"/>
              <a:t>women’s </a:t>
            </a:r>
            <a:r>
              <a:rPr lang="en-GB" b="1" dirty="0"/>
              <a:t>preferences</a:t>
            </a:r>
            <a:r>
              <a:rPr lang="en-GB" dirty="0"/>
              <a:t> </a:t>
            </a:r>
            <a:r>
              <a:rPr lang="en-GB" b="1" dirty="0"/>
              <a:t>for firms with flexible working-time arrangements</a:t>
            </a:r>
            <a:r>
              <a:rPr lang="en-GB" dirty="0"/>
              <a:t> – which in turn tend to offer lower wages</a:t>
            </a:r>
          </a:p>
          <a:p>
            <a:endParaRPr lang="en-GB" sz="1200" b="1" kern="1200" dirty="0" smtClean="0">
              <a:solidFill>
                <a:schemeClr val="tx1"/>
              </a:solidFill>
              <a:effectLst/>
              <a:latin typeface="+mn-lt"/>
              <a:ea typeface="+mn-ea"/>
              <a:cs typeface="+mn-cs"/>
            </a:endParaRPr>
          </a:p>
          <a:p>
            <a:pPr algn="just"/>
            <a:r>
              <a:rPr lang="en-GB" sz="1200" b="1" kern="1200" dirty="0" smtClean="0">
                <a:solidFill>
                  <a:schemeClr val="tx1"/>
                </a:solidFill>
                <a:effectLst/>
                <a:latin typeface="+mn-lt"/>
                <a:ea typeface="+mn-ea"/>
                <a:cs typeface="+mn-cs"/>
              </a:rPr>
              <a:t>About 3/4</a:t>
            </a:r>
            <a:r>
              <a:rPr lang="en-GB" sz="1200" kern="1200" dirty="0" smtClean="0">
                <a:solidFill>
                  <a:schemeClr val="tx1"/>
                </a:solidFill>
                <a:effectLst/>
                <a:latin typeface="+mn-lt"/>
                <a:ea typeface="+mn-ea"/>
                <a:cs typeface="+mn-cs"/>
              </a:rPr>
              <a:t> of the wage gap between similarly-qualified women and men is attributable to </a:t>
            </a:r>
            <a:r>
              <a:rPr lang="en-GB" sz="1200" b="1" kern="1200" dirty="0" smtClean="0">
                <a:solidFill>
                  <a:schemeClr val="tx1"/>
                </a:solidFill>
                <a:effectLst/>
                <a:latin typeface="+mn-lt"/>
                <a:ea typeface="+mn-ea"/>
                <a:cs typeface="+mn-cs"/>
              </a:rPr>
              <a:t>differences within firms</a:t>
            </a:r>
            <a:r>
              <a:rPr lang="en-GB" sz="1200" kern="1200" dirty="0" smtClean="0">
                <a:solidFill>
                  <a:schemeClr val="tx1"/>
                </a:solidFill>
                <a:effectLst/>
                <a:latin typeface="+mn-lt"/>
                <a:ea typeface="+mn-ea"/>
                <a:cs typeface="+mn-cs"/>
              </a:rPr>
              <a:t>. This is mainly due to differences in tasks and responsibilities but also, to a lesser extent, to differences in pay for work of equal value (for instance as a result of bargaining or discrimination). </a:t>
            </a:r>
          </a:p>
          <a:p>
            <a:pPr algn="just"/>
            <a:endParaRPr lang="en-GB"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24CE2AA-9086-45B4-A304-A78FC6E1408B}" type="slidenum">
              <a:rPr lang="en-US" smtClean="0"/>
              <a:pPr/>
              <a:t>6</a:t>
            </a:fld>
            <a:endParaRPr lang="en-US"/>
          </a:p>
        </p:txBody>
      </p:sp>
    </p:spTree>
    <p:extLst>
      <p:ext uri="{BB962C8B-B14F-4D97-AF65-F5344CB8AC3E}">
        <p14:creationId xmlns:p14="http://schemas.microsoft.com/office/powerpoint/2010/main" val="652527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lgn="just"/>
            <a:r>
              <a:rPr lang="en-US" sz="1200" kern="1200" dirty="0" smtClean="0">
                <a:solidFill>
                  <a:schemeClr val="tx1"/>
                </a:solidFill>
                <a:effectLst/>
                <a:latin typeface="+mn-lt"/>
                <a:ea typeface="+mn-ea"/>
                <a:cs typeface="+mn-cs"/>
              </a:rPr>
              <a:t>The gender wage gap within and between firms tends to increase over the life course, particularly after having children</a:t>
            </a:r>
            <a:r>
              <a:rPr lang="en-US" dirty="0" smtClean="0"/>
              <a:t>. </a:t>
            </a:r>
            <a:r>
              <a:rPr lang="en-US" sz="1200" kern="1200" dirty="0" smtClean="0">
                <a:solidFill>
                  <a:schemeClr val="tx1"/>
                </a:solidFill>
                <a:effectLst/>
                <a:latin typeface="+mn-lt"/>
                <a:ea typeface="+mn-ea"/>
                <a:cs typeface="+mn-cs"/>
              </a:rPr>
              <a:t>Over time:</a:t>
            </a:r>
          </a:p>
          <a:p>
            <a:pPr lvl="0" algn="just"/>
            <a:endParaRPr lang="en-US" sz="1200" kern="1200" dirty="0" smtClean="0">
              <a:solidFill>
                <a:schemeClr val="tx1"/>
              </a:solidFill>
              <a:effectLst/>
              <a:latin typeface="+mn-lt"/>
              <a:ea typeface="+mn-ea"/>
              <a:cs typeface="+mn-cs"/>
            </a:endParaRPr>
          </a:p>
          <a:p>
            <a:pPr lvl="0" algn="just"/>
            <a:r>
              <a:rPr lang="en-US" sz="1200" b="1" kern="1200" dirty="0" smtClean="0">
                <a:solidFill>
                  <a:schemeClr val="tx1"/>
                </a:solidFill>
                <a:effectLst/>
                <a:latin typeface="+mn-lt"/>
                <a:ea typeface="+mn-ea"/>
                <a:cs typeface="+mn-cs"/>
              </a:rPr>
              <a:t>Within firms</a:t>
            </a:r>
            <a:r>
              <a:rPr lang="en-US" sz="1200" kern="1200" dirty="0" smtClean="0">
                <a:solidFill>
                  <a:schemeClr val="tx1"/>
                </a:solidFill>
                <a:effectLst/>
                <a:latin typeface="+mn-lt"/>
                <a:ea typeface="+mn-ea"/>
                <a:cs typeface="+mn-cs"/>
              </a:rPr>
              <a:t>: Women are less likely to be promoted in part because they are more likely to work in part-time jobs and to have career breaks.</a:t>
            </a:r>
          </a:p>
          <a:p>
            <a:pPr lvl="0" algn="just"/>
            <a:endParaRPr lang="en-US" sz="1200" b="1" kern="1200" dirty="0" smtClean="0">
              <a:solidFill>
                <a:schemeClr val="tx1"/>
              </a:solidFill>
              <a:effectLst/>
              <a:latin typeface="+mn-lt"/>
              <a:ea typeface="+mn-ea"/>
              <a:cs typeface="+mn-cs"/>
            </a:endParaRPr>
          </a:p>
          <a:p>
            <a:pPr lvl="0" algn="just"/>
            <a:r>
              <a:rPr lang="en-US" sz="1200" b="1" kern="1200" dirty="0" smtClean="0">
                <a:solidFill>
                  <a:schemeClr val="tx1"/>
                </a:solidFill>
                <a:effectLst/>
                <a:latin typeface="+mn-lt"/>
                <a:ea typeface="+mn-ea"/>
                <a:cs typeface="+mn-cs"/>
              </a:rPr>
              <a:t>Between firms</a:t>
            </a:r>
            <a:r>
              <a:rPr lang="en-US" sz="1200" kern="1200" dirty="0" smtClean="0">
                <a:solidFill>
                  <a:schemeClr val="tx1"/>
                </a:solidFill>
                <a:effectLst/>
                <a:latin typeface="+mn-lt"/>
                <a:ea typeface="+mn-ea"/>
                <a:cs typeface="+mn-cs"/>
              </a:rPr>
              <a:t>: women change jobs less often for wage and career considerations and more often for personal reasons (e.g. having more flexible working-time arrangements, working closely from home, following a partner).</a:t>
            </a:r>
          </a:p>
          <a:p>
            <a:pPr lvl="0" algn="just"/>
            <a:r>
              <a:rPr lang="en-US" sz="1200" kern="1200" dirty="0" smtClean="0">
                <a:solidFill>
                  <a:schemeClr val="tx1"/>
                </a:solidFill>
                <a:effectLst/>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Career breaks </a:t>
            </a:r>
            <a:r>
              <a:rPr lang="en-GB" sz="1200" kern="1200" dirty="0" smtClean="0">
                <a:solidFill>
                  <a:schemeClr val="tx1"/>
                </a:solidFill>
                <a:effectLst/>
                <a:latin typeface="+mn-lt"/>
                <a:ea typeface="+mn-ea"/>
                <a:cs typeface="+mn-cs"/>
              </a:rPr>
              <a:t>around the age of childbirth account for a large fraction of the “motherhood penalty”, i.e. the shortfall in wage or earnings growth following childbirth. These in turn play an important role in determining the evolution of the gender wage and earnings gaps over the working life. </a:t>
            </a:r>
          </a:p>
          <a:p>
            <a:pPr lvl="0" algn="just"/>
            <a:endParaRPr lang="en-GB" sz="1200" kern="1200" dirty="0" smtClean="0">
              <a:solidFill>
                <a:schemeClr val="tx1"/>
              </a:solidFill>
              <a:effectLst/>
              <a:latin typeface="+mn-lt"/>
              <a:ea typeface="+mn-ea"/>
              <a:cs typeface="+mn-cs"/>
            </a:endParaRPr>
          </a:p>
          <a:p>
            <a:pPr lvl="0" algn="just"/>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unequal sharing</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of unpaid work hours</a:t>
            </a:r>
            <a:r>
              <a:rPr lang="en-GB" sz="1200" kern="1200" dirty="0" smtClean="0">
                <a:solidFill>
                  <a:schemeClr val="tx1"/>
                </a:solidFill>
                <a:effectLst/>
                <a:latin typeface="+mn-lt"/>
                <a:ea typeface="+mn-ea"/>
                <a:cs typeface="+mn-cs"/>
              </a:rPr>
              <a:t> between parents plays a key role in all we have discussed so far. Even before the pandemic, in every country in the world women were doing more unpaid care work than men. This limits both the time women can spend in </a:t>
            </a:r>
            <a:r>
              <a:rPr lang="en-GB" sz="1200" i="1" kern="1200" dirty="0" smtClean="0">
                <a:solidFill>
                  <a:schemeClr val="tx1"/>
                </a:solidFill>
                <a:effectLst/>
                <a:latin typeface="+mn-lt"/>
                <a:ea typeface="+mn-ea"/>
                <a:cs typeface="+mn-cs"/>
              </a:rPr>
              <a:t>paid</a:t>
            </a:r>
            <a:r>
              <a:rPr lang="en-GB" sz="1200" kern="1200" dirty="0" smtClean="0">
                <a:solidFill>
                  <a:schemeClr val="tx1"/>
                </a:solidFill>
                <a:effectLst/>
                <a:latin typeface="+mn-lt"/>
                <a:ea typeface="+mn-ea"/>
                <a:cs typeface="+mn-cs"/>
              </a:rPr>
              <a:t> work and their possibilities to advance to a higher-paying position.</a:t>
            </a:r>
          </a:p>
          <a:p>
            <a:pPr lvl="0" algn="just"/>
            <a:endParaRPr lang="en-GB" dirty="0"/>
          </a:p>
          <a:p>
            <a:pPr lvl="0" algn="just"/>
            <a:r>
              <a:rPr lang="en-GB" sz="1200" kern="1200" dirty="0" smtClean="0">
                <a:solidFill>
                  <a:schemeClr val="tx1"/>
                </a:solidFill>
                <a:effectLst/>
                <a:latin typeface="+mn-lt"/>
                <a:ea typeface="+mn-ea"/>
                <a:cs typeface="+mn-cs"/>
              </a:rPr>
              <a:t>So we went into the pandemic with this longstanding inequality in unpaid caregiving.</a:t>
            </a:r>
          </a:p>
          <a:p>
            <a:pPr lvl="0" algn="just"/>
            <a:r>
              <a:rPr lang="en-GB" sz="1200" kern="1200" dirty="0" smtClean="0">
                <a:solidFill>
                  <a:schemeClr val="tx1"/>
                </a:solidFill>
                <a:effectLst/>
                <a:latin typeface="+mn-lt"/>
                <a:ea typeface="+mn-ea"/>
                <a:cs typeface="+mn-cs"/>
              </a:rPr>
              <a:t>At the OECD we ran the Risks that Matter survey, and found that during the pandemic </a:t>
            </a:r>
            <a:r>
              <a:rPr lang="en-GB" sz="1200" b="1" kern="1200" dirty="0" smtClean="0">
                <a:solidFill>
                  <a:schemeClr val="tx1"/>
                </a:solidFill>
                <a:effectLst/>
                <a:latin typeface="+mn-lt"/>
                <a:ea typeface="+mn-ea"/>
                <a:cs typeface="+mn-cs"/>
              </a:rPr>
              <a:t>mothers were nearly three times as likely as fathers to report that they took on most or all of additional unpaid care work related to school or childcare closures</a:t>
            </a:r>
            <a:r>
              <a:rPr lang="en-GB"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24CE2AA-9086-45B4-A304-A78FC6E1408B}" type="slidenum">
              <a:rPr lang="en-US" smtClean="0"/>
              <a:pPr/>
              <a:t>7</a:t>
            </a:fld>
            <a:endParaRPr lang="en-US"/>
          </a:p>
        </p:txBody>
      </p:sp>
    </p:spTree>
    <p:extLst>
      <p:ext uri="{BB962C8B-B14F-4D97-AF65-F5344CB8AC3E}">
        <p14:creationId xmlns:p14="http://schemas.microsoft.com/office/powerpoint/2010/main" val="2348510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lgn="just"/>
            <a:r>
              <a:rPr lang="en-GB" sz="1000" kern="1200" dirty="0" smtClean="0">
                <a:solidFill>
                  <a:schemeClr val="tx1"/>
                </a:solidFill>
                <a:effectLst/>
              </a:rPr>
              <a:t>Governments have implemented a range of policies, over decades, to address the many factors driving the gender wage gap. But we </a:t>
            </a:r>
            <a:r>
              <a:rPr lang="en-GB" sz="1000" b="1" kern="1200" dirty="0" smtClean="0">
                <a:solidFill>
                  <a:schemeClr val="tx1"/>
                </a:solidFill>
                <a:effectLst/>
              </a:rPr>
              <a:t>still have not yet achieved pay equity</a:t>
            </a:r>
            <a:r>
              <a:rPr lang="en-GB" sz="1000" kern="1200" dirty="0" smtClean="0">
                <a:solidFill>
                  <a:schemeClr val="tx1"/>
                </a:solidFill>
                <a:effectLst/>
              </a:rPr>
              <a:t>. We need a </a:t>
            </a:r>
            <a:r>
              <a:rPr lang="en-GB" sz="1000" b="1" kern="1200" dirty="0" smtClean="0">
                <a:solidFill>
                  <a:schemeClr val="tx1"/>
                </a:solidFill>
                <a:effectLst/>
              </a:rPr>
              <a:t>life-course, comprehensive approach</a:t>
            </a:r>
            <a:r>
              <a:rPr lang="en-GB" sz="1000" kern="1200" dirty="0" smtClean="0">
                <a:solidFill>
                  <a:schemeClr val="tx1"/>
                </a:solidFill>
                <a:effectLst/>
              </a:rPr>
              <a:t> to achieve gender equality – in education, in paid and unpaid work, and in society as a whole.</a:t>
            </a:r>
          </a:p>
          <a:p>
            <a:pPr lvl="0" algn="just"/>
            <a:endParaRPr lang="en-GB" sz="1000" dirty="0"/>
          </a:p>
          <a:p>
            <a:pPr marL="228600" lvl="0" indent="-228600" algn="just">
              <a:buAutoNum type="arabicPeriod"/>
            </a:pPr>
            <a:r>
              <a:rPr lang="en-GB" sz="1000" dirty="0"/>
              <a:t>Closing gender gaps in access to </a:t>
            </a:r>
            <a:r>
              <a:rPr lang="en-GB" sz="1000" b="1" dirty="0"/>
              <a:t>education, educational attainment and addressing gender bias </a:t>
            </a:r>
            <a:r>
              <a:rPr lang="en-GB" sz="1000" dirty="0"/>
              <a:t>in educational choices over time has helped, but not enough and more needs to be </a:t>
            </a:r>
            <a:r>
              <a:rPr lang="en-GB" sz="1000" dirty="0" smtClean="0"/>
              <a:t>done.</a:t>
            </a:r>
          </a:p>
          <a:p>
            <a:pPr marL="228600" lvl="0" indent="-228600" algn="just">
              <a:buAutoNum type="arabicPeriod"/>
            </a:pPr>
            <a:endParaRPr lang="en-GB" sz="1000" dirty="0" smtClean="0"/>
          </a:p>
          <a:p>
            <a:pPr marL="228600" lvl="0" indent="-228600" algn="just">
              <a:buAutoNum type="arabicPeriod"/>
            </a:pPr>
            <a:r>
              <a:rPr lang="en-GB" sz="1000" dirty="0" smtClean="0"/>
              <a:t>As gender </a:t>
            </a:r>
            <a:r>
              <a:rPr lang="en-GB" sz="1000" dirty="0"/>
              <a:t>wage gap tends increase with age and particularly around the age of </a:t>
            </a:r>
            <a:r>
              <a:rPr lang="en-GB" sz="1000" dirty="0" smtClean="0"/>
              <a:t>motherhood, </a:t>
            </a:r>
            <a:r>
              <a:rPr lang="en-GB" sz="1000" b="1" dirty="0" smtClean="0"/>
              <a:t>gender-sensitive </a:t>
            </a:r>
            <a:r>
              <a:rPr lang="en-GB" sz="1000" b="1" dirty="0"/>
              <a:t>family </a:t>
            </a:r>
            <a:r>
              <a:rPr lang="en-GB" sz="1000" b="1" dirty="0" smtClean="0"/>
              <a:t>policies are key </a:t>
            </a:r>
            <a:r>
              <a:rPr lang="en-GB" sz="1000" dirty="0" smtClean="0"/>
              <a:t>– including parental </a:t>
            </a:r>
            <a:r>
              <a:rPr lang="en-GB" sz="1000" dirty="0"/>
              <a:t>leave policies, early childhood and education and the financial incentives supporting dual earners models. </a:t>
            </a:r>
          </a:p>
          <a:p>
            <a:pPr marL="228600" lvl="0" indent="-228600" algn="just">
              <a:buAutoNum type="arabicPeriod"/>
            </a:pPr>
            <a:endParaRPr lang="en-GB" sz="1000" dirty="0" smtClean="0"/>
          </a:p>
          <a:p>
            <a:pPr marL="228600" lvl="0" indent="-228600" algn="just">
              <a:buAutoNum type="arabicPeriod"/>
            </a:pPr>
            <a:r>
              <a:rPr lang="en-GB" sz="1000" dirty="0" smtClean="0"/>
              <a:t>Policy </a:t>
            </a:r>
            <a:r>
              <a:rPr lang="en-GB" sz="1000" dirty="0"/>
              <a:t>makers have to go further by combing families policies with </a:t>
            </a:r>
            <a:r>
              <a:rPr lang="en-GB" sz="1000" b="1" dirty="0" smtClean="0"/>
              <a:t>labour market policies </a:t>
            </a:r>
            <a:r>
              <a:rPr lang="en-GB" sz="1000" dirty="0" smtClean="0"/>
              <a:t>and </a:t>
            </a:r>
            <a:r>
              <a:rPr lang="en-GB" sz="1000" b="1" dirty="0" smtClean="0"/>
              <a:t>policies </a:t>
            </a:r>
            <a:r>
              <a:rPr lang="en-GB" sz="1000" b="1" dirty="0"/>
              <a:t>directed at </a:t>
            </a:r>
            <a:r>
              <a:rPr lang="en-GB" sz="1000" b="1" dirty="0" smtClean="0"/>
              <a:t>firms</a:t>
            </a:r>
            <a:r>
              <a:rPr lang="en-GB" sz="1000" dirty="0" smtClean="0"/>
              <a:t>.</a:t>
            </a:r>
          </a:p>
          <a:p>
            <a:pPr marL="449263" lvl="1" indent="-182563" algn="just">
              <a:buFont typeface="Arial" panose="020B0604020202020204" pitchFamily="34" charset="0"/>
              <a:buChar char="•"/>
            </a:pPr>
            <a:r>
              <a:rPr lang="en-GB" sz="1000" b="1" dirty="0"/>
              <a:t>Equal pay laws and anti-discrimination laws</a:t>
            </a:r>
            <a:r>
              <a:rPr lang="en-GB" sz="1000" dirty="0"/>
              <a:t> have been crucial for ensuring workers’ rights – but in practice these laws put the onus of equal pay on individual workers to ensure that employers adhere to equal rights law, and they can do little to close gender pay gaps more </a:t>
            </a:r>
            <a:r>
              <a:rPr lang="en-GB" sz="1000" dirty="0" smtClean="0"/>
              <a:t>broadly. They need to be complemented by other interventions.</a:t>
            </a:r>
          </a:p>
          <a:p>
            <a:pPr marL="449263" lvl="1" indent="-182563" algn="just">
              <a:buFont typeface="Arial" panose="020B0604020202020204" pitchFamily="34" charset="0"/>
              <a:buChar char="•"/>
            </a:pPr>
            <a:r>
              <a:rPr lang="en-GB" sz="1000" kern="1200" dirty="0" smtClean="0">
                <a:solidFill>
                  <a:schemeClr val="tx1"/>
                </a:solidFill>
                <a:effectLst/>
              </a:rPr>
              <a:t>Strengthening </a:t>
            </a:r>
            <a:r>
              <a:rPr lang="en-GB" sz="1000" b="1" kern="1200" dirty="0" smtClean="0">
                <a:solidFill>
                  <a:schemeClr val="tx1"/>
                </a:solidFill>
                <a:effectLst/>
              </a:rPr>
              <a:t>wage-setting institutions in the form of minimum wages and collective bargaining</a:t>
            </a:r>
            <a:r>
              <a:rPr lang="en-GB" sz="1000" kern="1200" dirty="0" smtClean="0">
                <a:solidFill>
                  <a:schemeClr val="tx1"/>
                </a:solidFill>
                <a:effectLst/>
              </a:rPr>
              <a:t> </a:t>
            </a:r>
            <a:endParaRPr lang="en-GB" sz="1000" dirty="0"/>
          </a:p>
          <a:p>
            <a:pPr marL="449263" lvl="1" indent="-182563" algn="just">
              <a:buFont typeface="Arial" panose="020B0604020202020204" pitchFamily="34" charset="0"/>
              <a:buChar char="•"/>
            </a:pPr>
            <a:r>
              <a:rPr lang="en-GB" sz="1000" b="1" kern="1200" dirty="0" smtClean="0">
                <a:solidFill>
                  <a:schemeClr val="tx1"/>
                </a:solidFill>
                <a:effectLst/>
              </a:rPr>
              <a:t>Pay transparency measures</a:t>
            </a:r>
            <a:r>
              <a:rPr lang="en-GB" sz="1000" kern="1200" dirty="0" smtClean="0">
                <a:solidFill>
                  <a:schemeClr val="tx1"/>
                </a:solidFill>
                <a:effectLst/>
              </a:rPr>
              <a:t> – which very directly target unequal pay. Sharing information about the average wages of men and women within firms, especially when disaggregated by job classification, can support underpaid workers to negotiate up their wage. Many OECD countries are implementing promising new pay transparency tools like </a:t>
            </a:r>
            <a:endParaRPr lang="en-GB" sz="1000" kern="1200" dirty="0" smtClean="0">
              <a:solidFill>
                <a:schemeClr val="tx1"/>
              </a:solidFill>
              <a:effectLst/>
            </a:endParaRPr>
          </a:p>
          <a:p>
            <a:pPr marL="906463" lvl="3" indent="-182563" algn="just">
              <a:buFont typeface="Arial" panose="020B0604020202020204" pitchFamily="34" charset="0"/>
              <a:buChar char="•"/>
            </a:pPr>
            <a:r>
              <a:rPr lang="en-GB" sz="1000" kern="1200" dirty="0" smtClean="0">
                <a:solidFill>
                  <a:schemeClr val="tx1"/>
                </a:solidFill>
                <a:effectLst/>
              </a:rPr>
              <a:t>employer </a:t>
            </a:r>
            <a:r>
              <a:rPr lang="en-GB" sz="1000" kern="1200" dirty="0" smtClean="0">
                <a:solidFill>
                  <a:schemeClr val="tx1"/>
                </a:solidFill>
                <a:effectLst/>
              </a:rPr>
              <a:t>pay gap reporting, </a:t>
            </a:r>
            <a:endParaRPr lang="en-GB" sz="1000" kern="1200" dirty="0" smtClean="0">
              <a:solidFill>
                <a:schemeClr val="tx1"/>
              </a:solidFill>
              <a:effectLst/>
            </a:endParaRPr>
          </a:p>
          <a:p>
            <a:pPr marL="906463" lvl="3" indent="-182563" algn="just">
              <a:buFont typeface="Arial" panose="020B0604020202020204" pitchFamily="34" charset="0"/>
              <a:buChar char="•"/>
            </a:pPr>
            <a:r>
              <a:rPr lang="en-GB" sz="1000" kern="1200" dirty="0" smtClean="0">
                <a:solidFill>
                  <a:schemeClr val="tx1"/>
                </a:solidFill>
                <a:effectLst/>
              </a:rPr>
              <a:t>equal </a:t>
            </a:r>
            <a:r>
              <a:rPr lang="en-GB" sz="1000" kern="1200" dirty="0" smtClean="0">
                <a:solidFill>
                  <a:schemeClr val="tx1"/>
                </a:solidFill>
                <a:effectLst/>
              </a:rPr>
              <a:t>pay audits, and </a:t>
            </a:r>
            <a:endParaRPr lang="en-GB" sz="1000" kern="1200" dirty="0" smtClean="0">
              <a:solidFill>
                <a:schemeClr val="tx1"/>
              </a:solidFill>
              <a:effectLst/>
            </a:endParaRPr>
          </a:p>
          <a:p>
            <a:pPr marL="906463" lvl="3" indent="-182563" algn="just">
              <a:buFont typeface="Arial" panose="020B0604020202020204" pitchFamily="34" charset="0"/>
              <a:buChar char="•"/>
            </a:pPr>
            <a:r>
              <a:rPr lang="en-GB" sz="1000" kern="1200" dirty="0" smtClean="0">
                <a:solidFill>
                  <a:schemeClr val="tx1"/>
                </a:solidFill>
                <a:effectLst/>
              </a:rPr>
              <a:t>job </a:t>
            </a:r>
            <a:r>
              <a:rPr lang="en-GB" sz="1000" kern="1200" dirty="0" smtClean="0">
                <a:solidFill>
                  <a:schemeClr val="tx1"/>
                </a:solidFill>
                <a:effectLst/>
              </a:rPr>
              <a:t>classification systems. </a:t>
            </a:r>
          </a:p>
          <a:p>
            <a:pPr marL="449263" lvl="1" indent="-182563" algn="just">
              <a:buFont typeface="Arial" panose="020B0604020202020204" pitchFamily="34" charset="0"/>
              <a:buChar char="•"/>
            </a:pPr>
            <a:r>
              <a:rPr lang="en-GB" sz="1000" kern="1200" dirty="0" smtClean="0">
                <a:solidFill>
                  <a:schemeClr val="tx1"/>
                </a:solidFill>
                <a:effectLst/>
              </a:rPr>
              <a:t>And finally, continue to use </a:t>
            </a:r>
            <a:r>
              <a:rPr lang="en-GB" sz="1000" b="1" kern="1200" dirty="0" smtClean="0">
                <a:solidFill>
                  <a:schemeClr val="tx1"/>
                </a:solidFill>
                <a:effectLst/>
              </a:rPr>
              <a:t>quotas, voluntary target-setting and soft measures to help breaking the glass ceiling.</a:t>
            </a:r>
            <a:endParaRPr lang="en-GB" sz="1000"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924CE2AA-9086-45B4-A304-A78FC6E1408B}" type="slidenum">
              <a:rPr lang="en-US" smtClean="0"/>
              <a:pPr/>
              <a:t>8</a:t>
            </a:fld>
            <a:endParaRPr lang="en-US"/>
          </a:p>
        </p:txBody>
      </p:sp>
    </p:spTree>
    <p:extLst>
      <p:ext uri="{BB962C8B-B14F-4D97-AF65-F5344CB8AC3E}">
        <p14:creationId xmlns:p14="http://schemas.microsoft.com/office/powerpoint/2010/main" val="812810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24CE2AA-9086-45B4-A304-A78FC6E1408B}" type="slidenum">
              <a:rPr lang="en-US" smtClean="0"/>
              <a:pPr/>
              <a:t>9</a:t>
            </a:fld>
            <a:endParaRPr lang="en-US"/>
          </a:p>
        </p:txBody>
      </p:sp>
    </p:spTree>
    <p:extLst>
      <p:ext uri="{BB962C8B-B14F-4D97-AF65-F5344CB8AC3E}">
        <p14:creationId xmlns:p14="http://schemas.microsoft.com/office/powerpoint/2010/main" val="21782269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0B42B9AD-361E-4713-9BDF-17EE7DFDBAFE}" type="datetime1">
              <a:rPr lang="en-US" smtClean="0">
                <a:solidFill>
                  <a:prstClr val="white"/>
                </a:solidFill>
              </a:rPr>
              <a:pPr/>
              <a:t>01-Sep-2022</a:t>
            </a:fld>
            <a:endParaRPr lang="en-US">
              <a:solidFill>
                <a:prstClr val="white"/>
              </a:solidFill>
            </a:endParaRPr>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a:solidFill>
                <a:prstClr val="white"/>
              </a:solidFill>
            </a:endParaRPr>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6055201"/>
            <a:ext cx="2323200" cy="578821"/>
          </a:xfrm>
          <a:prstGeom prst="rect">
            <a:avLst/>
          </a:prstGeom>
        </p:spPr>
      </p:pic>
    </p:spTree>
    <p:extLst>
      <p:ext uri="{BB962C8B-B14F-4D97-AF65-F5344CB8AC3E}">
        <p14:creationId xmlns:p14="http://schemas.microsoft.com/office/powerpoint/2010/main" val="239224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14F796DD-E9F6-4AC2-BFDA-53584733B227}" type="datetime1">
              <a:rPr lang="en-US" smtClean="0"/>
              <a:pPr/>
              <a:t>01-Sep-2022</a:t>
            </a:fld>
            <a:endParaRPr lang="en-US"/>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75B1FBE7-CEAF-4743-99FC-7566D83F529D}" type="slidenum">
              <a:rPr lang="en-US" smtClean="0">
                <a:solidFill>
                  <a:prstClr val="white"/>
                </a:solidFill>
              </a:rPr>
              <a:pPr/>
              <a:t>‹#›</a:t>
            </a:fld>
            <a:endParaRPr lang="en-US" dirty="0">
              <a:solidFill>
                <a:prstClr val="white"/>
              </a:solidFill>
            </a:endParaRPr>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extLst>
      <p:ext uri="{BB962C8B-B14F-4D97-AF65-F5344CB8AC3E}">
        <p14:creationId xmlns:p14="http://schemas.microsoft.com/office/powerpoint/2010/main" val="3775528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87F260E8-EA44-424D-81A2-DBEA5304F6F8}" type="datetime1">
              <a:rPr lang="en-US" smtClean="0">
                <a:solidFill>
                  <a:prstClr val="white"/>
                </a:solidFill>
              </a:rPr>
              <a:pPr/>
              <a:t>01-Sep-2022</a:t>
            </a:fld>
            <a:endParaRPr lang="en-US">
              <a:solidFill>
                <a:prstClr val="white"/>
              </a:solidFill>
            </a:endParaRPr>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a:solidFill>
                <a:prstClr val="white"/>
              </a:solidFill>
            </a:endParaRPr>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75B1FBE7-CEAF-4743-99FC-7566D83F529D}" type="slidenum">
              <a:rPr lang="en-US" smtClean="0">
                <a:solidFill>
                  <a:srgbClr val="006299"/>
                </a:solidFill>
              </a:rPr>
              <a:pPr/>
              <a:t>‹#›</a:t>
            </a:fld>
            <a:endParaRPr lang="en-US">
              <a:solidFill>
                <a:srgbClr val="006299"/>
              </a:solidFill>
            </a:endParaRPr>
          </a:p>
        </p:txBody>
      </p:sp>
    </p:spTree>
    <p:extLst>
      <p:ext uri="{BB962C8B-B14F-4D97-AF65-F5344CB8AC3E}">
        <p14:creationId xmlns:p14="http://schemas.microsoft.com/office/powerpoint/2010/main" val="4013120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1_Title Slide">
    <p:bg>
      <p:bgPr>
        <a:solidFill>
          <a:srgbClr val="004D88"/>
        </a:solidFill>
        <a:effectLst/>
      </p:bgPr>
    </p:bg>
    <p:spTree>
      <p:nvGrpSpPr>
        <p:cNvPr id="1" name=""/>
        <p:cNvGrpSpPr/>
        <p:nvPr/>
      </p:nvGrpSpPr>
      <p:grpSpPr>
        <a:xfrm>
          <a:off x="0" y="0"/>
          <a:ext cx="0" cy="0"/>
          <a:chOff x="0" y="0"/>
          <a:chExt cx="0" cy="0"/>
        </a:xfrm>
      </p:grpSpPr>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pic>
        <p:nvPicPr>
          <p:cNvPr id="19" name="Image 18"/>
          <p:cNvPicPr>
            <a:picLocks noChangeAspect="1"/>
          </p:cNvPicPr>
          <p:nvPr/>
        </p:nvPicPr>
        <p:blipFill>
          <a:blip r:embed="rId3" cstate="print"/>
          <a:stretch>
            <a:fillRect/>
          </a:stretch>
        </p:blipFill>
        <p:spPr>
          <a:xfrm>
            <a:off x="681601" y="432000"/>
            <a:ext cx="923076" cy="1440000"/>
          </a:xfrm>
          <a:prstGeom prst="rect">
            <a:avLst/>
          </a:prstGeom>
        </p:spPr>
      </p:pic>
      <p:pic>
        <p:nvPicPr>
          <p:cNvPr id="20" name="Imag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6055201"/>
            <a:ext cx="2323200" cy="578821"/>
          </a:xfrm>
          <a:prstGeom prst="rect">
            <a:avLst/>
          </a:prstGeom>
        </p:spPr>
      </p:pic>
      <p:sp>
        <p:nvSpPr>
          <p:cNvPr id="7" name="Espace réservé du texte 3"/>
          <p:cNvSpPr>
            <a:spLocks noGrp="1"/>
          </p:cNvSpPr>
          <p:nvPr>
            <p:ph type="body" sz="quarter" idx="10" hasCustomPrompt="1"/>
          </p:nvPr>
        </p:nvSpPr>
        <p:spPr>
          <a:xfrm>
            <a:off x="1824000" y="2480401"/>
            <a:ext cx="8400000" cy="1265731"/>
          </a:xfrm>
          <a:prstGeom prst="rect">
            <a:avLst/>
          </a:prstGeom>
        </p:spPr>
        <p:txBody>
          <a:bodyPr vert="horz" wrap="square" anchor="b" anchorCtr="0">
            <a:spAutoFit/>
          </a:bodyPr>
          <a:lstStyle>
            <a:lvl1pPr marL="0" indent="0">
              <a:lnSpc>
                <a:spcPts val="4500"/>
              </a:lnSpc>
              <a:spcBef>
                <a:spcPts val="0"/>
              </a:spcBef>
              <a:buFontTx/>
              <a:buNone/>
              <a:defRPr sz="4500" kern="1200" cap="all"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Presentation</a:t>
            </a:r>
            <a:r>
              <a:rPr lang="fr-FR" dirty="0" smtClean="0"/>
              <a:t> </a:t>
            </a:r>
            <a:r>
              <a:rPr lang="fr-FR" dirty="0" err="1" smtClean="0"/>
              <a:t>title</a:t>
            </a:r>
            <a:r>
              <a:rPr lang="fr-FR" dirty="0" smtClean="0"/>
              <a:t> </a:t>
            </a:r>
            <a:r>
              <a:rPr lang="fr-FR" dirty="0" err="1" smtClean="0"/>
              <a:t>Lorem</a:t>
            </a:r>
            <a:r>
              <a:rPr lang="fr-FR" dirty="0" smtClean="0"/>
              <a:t> </a:t>
            </a:r>
            <a:r>
              <a:rPr lang="fr-FR" dirty="0" err="1" smtClean="0"/>
              <a:t>ipsum</a:t>
            </a:r>
            <a:endParaRPr lang="fr-FR" dirty="0"/>
          </a:p>
        </p:txBody>
      </p:sp>
      <p:sp>
        <p:nvSpPr>
          <p:cNvPr id="8" name="Espace réservé du texte 3"/>
          <p:cNvSpPr>
            <a:spLocks noGrp="1"/>
          </p:cNvSpPr>
          <p:nvPr>
            <p:ph type="body" sz="quarter" idx="11" hasCustomPrompt="1"/>
          </p:nvPr>
        </p:nvSpPr>
        <p:spPr>
          <a:xfrm>
            <a:off x="1824000" y="3805000"/>
            <a:ext cx="8400000" cy="608714"/>
          </a:xfrm>
          <a:prstGeom prst="rect">
            <a:avLst/>
          </a:prstGeom>
        </p:spPr>
        <p:txBody>
          <a:bodyPr vert="horz" wrap="square" anchor="t" anchorCtr="0">
            <a:spAutoFit/>
          </a:bodyPr>
          <a:lstStyle>
            <a:lvl1pPr marL="0" indent="0">
              <a:lnSpc>
                <a:spcPts val="2000"/>
              </a:lnSpc>
              <a:spcBef>
                <a:spcPts val="0"/>
              </a:spcBef>
              <a:buFontTx/>
              <a:buNone/>
              <a:defRPr sz="1800" kern="1200" cap="none"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Subtitle</a:t>
            </a:r>
            <a:r>
              <a:rPr lang="fr-FR" dirty="0" smtClean="0"/>
              <a:t> - The </a:t>
            </a:r>
            <a:r>
              <a:rPr lang="fr-FR" dirty="0" err="1" smtClean="0"/>
              <a:t>subtitle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r>
              <a:rPr lang="fr-FR" dirty="0" smtClean="0"/>
              <a:t/>
            </a:r>
            <a:br>
              <a:rPr lang="fr-FR" dirty="0" smtClean="0"/>
            </a:br>
            <a:r>
              <a:rPr lang="fr-FR" dirty="0" err="1" smtClean="0"/>
              <a:t>Lorem</a:t>
            </a:r>
            <a:r>
              <a:rPr lang="fr-FR" dirty="0" smtClean="0"/>
              <a:t> </a:t>
            </a:r>
            <a:r>
              <a:rPr lang="fr-FR" dirty="0" err="1" smtClean="0"/>
              <a:t>ipsum</a:t>
            </a:r>
            <a:r>
              <a:rPr lang="fr-FR" dirty="0" smtClean="0"/>
              <a:t> </a:t>
            </a:r>
            <a:r>
              <a:rPr lang="fr-FR" dirty="0" err="1" smtClean="0"/>
              <a:t>dolor</a:t>
            </a:r>
            <a:r>
              <a:rPr lang="fr-FR" dirty="0" smtClean="0"/>
              <a:t> </a:t>
            </a:r>
            <a:r>
              <a:rPr lang="fr-FR" dirty="0" err="1" smtClean="0"/>
              <a:t>sit</a:t>
            </a:r>
            <a:r>
              <a:rPr lang="fr-FR" dirty="0" smtClean="0"/>
              <a:t> </a:t>
            </a:r>
            <a:r>
              <a:rPr lang="fr-FR" dirty="0" err="1" smtClean="0"/>
              <a:t>amet</a:t>
            </a:r>
            <a:r>
              <a:rPr lang="fr-FR" dirty="0" smtClean="0"/>
              <a:t> </a:t>
            </a:r>
            <a:r>
              <a:rPr lang="fr-FR" dirty="0" err="1" smtClean="0"/>
              <a:t>consectetuer</a:t>
            </a:r>
            <a:r>
              <a:rPr lang="fr-FR" dirty="0" smtClean="0"/>
              <a:t> </a:t>
            </a:r>
            <a:r>
              <a:rPr lang="fr-FR" dirty="0" err="1" smtClean="0"/>
              <a:t>adipiscing</a:t>
            </a:r>
            <a:r>
              <a:rPr lang="fr-FR" dirty="0" smtClean="0"/>
              <a:t> </a:t>
            </a:r>
            <a:r>
              <a:rPr lang="fr-FR" dirty="0" err="1" smtClean="0"/>
              <a:t>elit</a:t>
            </a:r>
            <a:endParaRPr lang="fr-FR" dirty="0"/>
          </a:p>
        </p:txBody>
      </p:sp>
    </p:spTree>
    <p:extLst>
      <p:ext uri="{BB962C8B-B14F-4D97-AF65-F5344CB8AC3E}">
        <p14:creationId xmlns:p14="http://schemas.microsoft.com/office/powerpoint/2010/main" val="354629382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p:txBody>
          <a:bodyPr/>
          <a:lstStyle/>
          <a:p>
            <a:fld id="{A36EBB71-1AEC-4D92-8A51-969FF0A7CB17}" type="slidenum">
              <a:rPr lang="en-GB" noProof="0" smtClean="0"/>
              <a:pPr/>
              <a:t>‹#›</a:t>
            </a:fld>
            <a:endParaRPr lang="en-GB" noProof="0"/>
          </a:p>
        </p:txBody>
      </p:sp>
      <p:sp>
        <p:nvSpPr>
          <p:cNvPr id="13" name="Text Placeholder 9"/>
          <p:cNvSpPr>
            <a:spLocks noGrp="1"/>
          </p:cNvSpPr>
          <p:nvPr>
            <p:ph type="body" sz="quarter" idx="13" hasCustomPrompt="1"/>
          </p:nvPr>
        </p:nvSpPr>
        <p:spPr>
          <a:xfrm>
            <a:off x="678360" y="135266"/>
            <a:ext cx="11311642" cy="416620"/>
          </a:xfrm>
          <a:prstGeom prst="rect">
            <a:avLst/>
          </a:prstGeom>
        </p:spPr>
        <p:txBody>
          <a:bodyPr>
            <a:noAutofit/>
          </a:bodyPr>
          <a:lstStyle>
            <a:lvl1pPr marL="0" indent="0">
              <a:buNone/>
              <a:defRPr sz="2400" b="1"/>
            </a:lvl1pPr>
          </a:lstStyle>
          <a:p>
            <a:pPr lvl="0"/>
            <a:r>
              <a:rPr lang="en-GB" noProof="0"/>
              <a:t>[Add slide title here]</a:t>
            </a:r>
          </a:p>
        </p:txBody>
      </p:sp>
      <p:sp>
        <p:nvSpPr>
          <p:cNvPr id="15" name="Text Placeholder 14"/>
          <p:cNvSpPr>
            <a:spLocks noGrp="1"/>
          </p:cNvSpPr>
          <p:nvPr>
            <p:ph type="body" sz="quarter" idx="14" hasCustomPrompt="1"/>
          </p:nvPr>
        </p:nvSpPr>
        <p:spPr>
          <a:xfrm>
            <a:off x="678361" y="1068019"/>
            <a:ext cx="10799188" cy="4972419"/>
          </a:xfrm>
          <a:prstGeom prst="rect">
            <a:avLst/>
          </a:prstGeom>
        </p:spPr>
        <p:txBody>
          <a:bodyPr anchor="ctr" anchorCtr="0"/>
          <a:lstStyle>
            <a:lvl1pPr marL="228600" indent="-228600">
              <a:buClr>
                <a:schemeClr val="accent1"/>
              </a:buClr>
              <a:buFont typeface="Bahnschrift SemiBold SemiConden" panose="020B0502040204020203" pitchFamily="34" charset="0"/>
              <a:buChar char="&gt;"/>
              <a:defRPr sz="1800" baseline="0"/>
            </a:lvl1pPr>
            <a:lvl2pPr marL="685800" indent="-228600">
              <a:buClr>
                <a:schemeClr val="accent2"/>
              </a:buClr>
              <a:buSzPct val="60000"/>
              <a:buFont typeface="Arial" panose="020B0604020202020204" pitchFamily="34" charset="0"/>
              <a:buChar char="&gt;"/>
              <a:defRPr sz="1800" b="0">
                <a:latin typeface="+mj-lt"/>
              </a:defRPr>
            </a:lvl2pPr>
            <a:lvl3pPr marL="1143000" indent="-228600">
              <a:buFont typeface="Wingdings" panose="05000000000000000000" pitchFamily="2" charset="2"/>
              <a:buChar char=""/>
              <a:defRPr sz="1800">
                <a:latin typeface="+mj-lt"/>
              </a:defRPr>
            </a:lvl3pPr>
            <a:lvl4pPr marL="1600200" indent="-228600">
              <a:buFont typeface="Wingdings" panose="05000000000000000000" pitchFamily="2" charset="2"/>
              <a:buChar char=""/>
              <a:defRPr sz="1800">
                <a:latin typeface="+mj-lt"/>
              </a:defRPr>
            </a:lvl4pPr>
          </a:lstStyle>
          <a:p>
            <a:pPr lvl="0"/>
            <a:r>
              <a:rPr lang="en-GB" noProof="0"/>
              <a:t>[Type your text here]</a:t>
            </a:r>
          </a:p>
          <a:p>
            <a:pPr lvl="1"/>
            <a:r>
              <a:rPr lang="en-GB" noProof="0"/>
              <a:t>[Type your text here]</a:t>
            </a:r>
          </a:p>
          <a:p>
            <a:pPr lvl="2"/>
            <a:r>
              <a:rPr lang="en-GB" noProof="0"/>
              <a:t>[Type your text here]</a:t>
            </a:r>
          </a:p>
          <a:p>
            <a:pPr lvl="3"/>
            <a:r>
              <a:rPr lang="en-GB" noProof="0"/>
              <a:t>[Type your text here]</a:t>
            </a:r>
          </a:p>
        </p:txBody>
      </p:sp>
    </p:spTree>
    <p:extLst>
      <p:ext uri="{BB962C8B-B14F-4D97-AF65-F5344CB8AC3E}">
        <p14:creationId xmlns:p14="http://schemas.microsoft.com/office/powerpoint/2010/main" val="274743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fr-FR" sz="2000" smtClean="0">
              <a:solidFill>
                <a:srgbClr val="727272"/>
              </a:solidFill>
              <a:latin typeface="Helvetica 65 Medium" pitchFamily="34" charset="0"/>
            </a:endParaRPr>
          </a:p>
        </p:txBody>
      </p:sp>
      <p:pic>
        <p:nvPicPr>
          <p:cNvPr id="24" name="Image 7"/>
          <p:cNvPicPr>
            <a:picLocks noChangeAspect="1"/>
          </p:cNvPicPr>
          <p:nvPr/>
        </p:nvPicPr>
        <p:blipFill>
          <a:blip r:embed="rId8"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EAE16F9-4A0E-418C-853F-F03671CF7DDE}" type="datetime1">
              <a:rPr lang="en-US" smtClean="0"/>
              <a:pPr/>
              <a:t>01-Sep-2022</a:t>
            </a:fld>
            <a:endParaRPr lang="en-US"/>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75B1FBE7-CEAF-4743-99FC-7566D83F529D}"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91740619"/>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4" r:id="rId4"/>
    <p:sldLayoutId id="2147483855"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hyperlink" Target="http://www.oecd.org/fr/parite" TargetMode="External"/><Relationship Id="rId18" Type="http://schemas.openxmlformats.org/officeDocument/2006/relationships/image" Target="../media/image16.png"/><Relationship Id="rId3" Type="http://schemas.openxmlformats.org/officeDocument/2006/relationships/hyperlink" Target="mailto:Monika.Queisser@oecd.org" TargetMode="External"/><Relationship Id="rId21" Type="http://schemas.openxmlformats.org/officeDocument/2006/relationships/image" Target="../media/image19.jpeg"/><Relationship Id="rId7" Type="http://schemas.microsoft.com/office/2007/relationships/hdphoto" Target="../media/hdphoto1.wdp"/><Relationship Id="rId12" Type="http://schemas.openxmlformats.org/officeDocument/2006/relationships/hyperlink" Target="http://oe.cd/gender" TargetMode="External"/><Relationship Id="rId17" Type="http://schemas.openxmlformats.org/officeDocument/2006/relationships/hyperlink" Target="https://read.oecd-ilibrary.org/view/?ref=127_127000-awfnqj80me&amp;title=Women-at-the-core-of-the-fight-against-COVID-19-crisis" TargetMode="External"/><Relationship Id="rId2" Type="http://schemas.openxmlformats.org/officeDocument/2006/relationships/notesSlide" Target="../notesSlides/notesSlide10.xml"/><Relationship Id="rId16" Type="http://schemas.openxmlformats.org/officeDocument/2006/relationships/image" Target="../media/image15.png"/><Relationship Id="rId20" Type="http://schemas.openxmlformats.org/officeDocument/2006/relationships/image" Target="../media/image18.jpeg"/><Relationship Id="rId1" Type="http://schemas.openxmlformats.org/officeDocument/2006/relationships/slideLayout" Target="../slideLayouts/slideLayout5.xml"/><Relationship Id="rId6" Type="http://schemas.openxmlformats.org/officeDocument/2006/relationships/image" Target="../media/image10.png"/><Relationship Id="rId11" Type="http://schemas.openxmlformats.org/officeDocument/2006/relationships/hyperlink" Target="http://oe.cd/fdb-fr" TargetMode="External"/><Relationship Id="rId5" Type="http://schemas.openxmlformats.org/officeDocument/2006/relationships/hyperlink" Target="https://twitter.com/OECD_Social" TargetMode="External"/><Relationship Id="rId15" Type="http://schemas.openxmlformats.org/officeDocument/2006/relationships/image" Target="../media/image14.jpeg"/><Relationship Id="rId10" Type="http://schemas.openxmlformats.org/officeDocument/2006/relationships/hyperlink" Target="http://oe.cd/fdb" TargetMode="External"/><Relationship Id="rId19" Type="http://schemas.openxmlformats.org/officeDocument/2006/relationships/image" Target="../media/image17.jpeg"/><Relationship Id="rId4" Type="http://schemas.openxmlformats.org/officeDocument/2006/relationships/hyperlink" Target="https://twitter.com/oecd_social" TargetMode="External"/><Relationship Id="rId9" Type="http://schemas.openxmlformats.org/officeDocument/2006/relationships/image" Target="../media/image12.png"/><Relationship Id="rId14" Type="http://schemas.openxmlformats.org/officeDocument/2006/relationships/image" Target="../media/image13.png"/><Relationship Id="rId22"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www.oecd.org/mcm/Implementation-OECD-Gender-Recommendation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ata.oecd.org/earnwage/gender-wage-gap.htm"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hyperlink" Target="https://data.oecd.org/earnwage/gender-wage-gap.htm"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dx.doi.org/10.1787/7d9b2208-en"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hyperlink" Target="https://dx.doi.org/10.1787/7d9b2208-en"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oecd.org/els/family/database.htm"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dx.doi.org/10.1787/7d9b2208-en" TargetMode="External"/><Relationship Id="rId5" Type="http://schemas.openxmlformats.org/officeDocument/2006/relationships/hyperlink" Target="https://dx.doi.org/10.1787/eba5b91d-en" TargetMode="External"/><Relationship Id="rId4" Type="http://schemas.openxmlformats.org/officeDocument/2006/relationships/hyperlink" Target="https://www.oecd.org/mcm/Implementation-OECD-Gender-Recommendation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559496" y="2873831"/>
            <a:ext cx="9433048" cy="1138773"/>
          </a:xfrm>
        </p:spPr>
        <p:txBody>
          <a:bodyPr/>
          <a:lstStyle/>
          <a:p>
            <a:pPr algn="ctr">
              <a:lnSpc>
                <a:spcPct val="100000"/>
              </a:lnSpc>
            </a:pPr>
            <a:r>
              <a:rPr lang="en-US" sz="3400" b="1" cap="none" dirty="0" smtClean="0">
                <a:latin typeface="+mj-lt"/>
              </a:rPr>
              <a:t>The </a:t>
            </a:r>
            <a:r>
              <a:rPr lang="en-US" sz="3400" b="1" cap="none" dirty="0">
                <a:latin typeface="+mj-lt"/>
              </a:rPr>
              <a:t>gender pay gap: </a:t>
            </a:r>
            <a:r>
              <a:rPr lang="en-US" sz="3400" b="1" cap="none" dirty="0" smtClean="0">
                <a:latin typeface="+mj-lt"/>
              </a:rPr>
              <a:t>trends, causes and policy responses</a:t>
            </a:r>
            <a:endParaRPr lang="fr-FR" sz="3400" b="1" cap="none" dirty="0">
              <a:latin typeface="+mj-lt"/>
            </a:endParaRPr>
          </a:p>
        </p:txBody>
      </p:sp>
      <p:sp>
        <p:nvSpPr>
          <p:cNvPr id="3" name="Espace réservé du texte 2"/>
          <p:cNvSpPr>
            <a:spLocks noGrp="1"/>
          </p:cNvSpPr>
          <p:nvPr>
            <p:ph type="body" sz="quarter" idx="11"/>
          </p:nvPr>
        </p:nvSpPr>
        <p:spPr>
          <a:xfrm>
            <a:off x="3359696" y="7245424"/>
            <a:ext cx="6300000" cy="861774"/>
          </a:xfrm>
        </p:spPr>
        <p:txBody>
          <a:bodyPr/>
          <a:lstStyle/>
          <a:p>
            <a:pPr algn="ctr"/>
            <a:r>
              <a:rPr lang="fr-FR" sz="2800" dirty="0" smtClean="0"/>
              <a:t> </a:t>
            </a:r>
            <a:r>
              <a:rPr lang="fr-FR" sz="2800" kern="100" dirty="0" smtClean="0"/>
              <a:t/>
            </a:r>
            <a:br>
              <a:rPr lang="fr-FR" sz="2800" kern="100" dirty="0" smtClean="0"/>
            </a:br>
            <a:endParaRPr lang="fr-FR" sz="2800" kern="100" dirty="0" smtClean="0"/>
          </a:p>
          <a:p>
            <a:pPr algn="ctr"/>
            <a:endParaRPr lang="fr-FR" sz="2800" dirty="0"/>
          </a:p>
        </p:txBody>
      </p:sp>
      <p:sp>
        <p:nvSpPr>
          <p:cNvPr id="5" name="Rectangle 4"/>
          <p:cNvSpPr/>
          <p:nvPr/>
        </p:nvSpPr>
        <p:spPr>
          <a:xfrm>
            <a:off x="191344" y="5733256"/>
            <a:ext cx="6552728" cy="661720"/>
          </a:xfrm>
          <a:prstGeom prst="rect">
            <a:avLst/>
          </a:prstGeom>
        </p:spPr>
        <p:txBody>
          <a:bodyPr wrap="square">
            <a:spAutoFit/>
          </a:bodyPr>
          <a:lstStyle/>
          <a:p>
            <a:r>
              <a:rPr lang="fr-FR" sz="2000" dirty="0" smtClean="0">
                <a:solidFill>
                  <a:schemeClr val="bg1"/>
                </a:solidFill>
                <a:latin typeface="Arial Narrow" panose="020B0606020202030204" pitchFamily="34" charset="0"/>
              </a:rPr>
              <a:t>Valentina </a:t>
            </a:r>
            <a:r>
              <a:rPr lang="fr-FR" sz="2000" dirty="0" err="1" smtClean="0">
                <a:solidFill>
                  <a:schemeClr val="bg1"/>
                </a:solidFill>
                <a:latin typeface="Arial Narrow" panose="020B0606020202030204" pitchFamily="34" charset="0"/>
              </a:rPr>
              <a:t>Patrini</a:t>
            </a:r>
            <a:endParaRPr lang="fr-FR" sz="2000" dirty="0" smtClean="0">
              <a:solidFill>
                <a:schemeClr val="bg1"/>
              </a:solidFill>
              <a:latin typeface="Arial Narrow" panose="020B0606020202030204" pitchFamily="34" charset="0"/>
            </a:endParaRPr>
          </a:p>
          <a:p>
            <a:r>
              <a:rPr lang="fr-FR" sz="1700" dirty="0" smtClean="0">
                <a:solidFill>
                  <a:schemeClr val="bg1"/>
                </a:solidFill>
                <a:latin typeface="Arial Narrow" panose="020B0606020202030204" pitchFamily="34" charset="0"/>
              </a:rPr>
              <a:t>OECD – Social Policy </a:t>
            </a:r>
            <a:r>
              <a:rPr lang="fr-FR" sz="1700" dirty="0" err="1" smtClean="0">
                <a:solidFill>
                  <a:schemeClr val="bg1"/>
                </a:solidFill>
                <a:latin typeface="Arial Narrow" panose="020B0606020202030204" pitchFamily="34" charset="0"/>
              </a:rPr>
              <a:t>Analyst</a:t>
            </a:r>
            <a:r>
              <a:rPr lang="fr-FR" sz="1700" dirty="0" smtClean="0">
                <a:solidFill>
                  <a:schemeClr val="bg1"/>
                </a:solidFill>
                <a:latin typeface="Arial Narrow" panose="020B0606020202030204" pitchFamily="34" charset="0"/>
              </a:rPr>
              <a:t> </a:t>
            </a:r>
          </a:p>
        </p:txBody>
      </p:sp>
      <p:sp>
        <p:nvSpPr>
          <p:cNvPr id="6" name="Rectangle 5"/>
          <p:cNvSpPr/>
          <p:nvPr/>
        </p:nvSpPr>
        <p:spPr>
          <a:xfrm>
            <a:off x="5303912" y="276016"/>
            <a:ext cx="6744072" cy="877163"/>
          </a:xfrm>
          <a:prstGeom prst="rect">
            <a:avLst/>
          </a:prstGeom>
        </p:spPr>
        <p:txBody>
          <a:bodyPr wrap="square">
            <a:spAutoFit/>
          </a:bodyPr>
          <a:lstStyle/>
          <a:p>
            <a:pPr algn="r"/>
            <a:r>
              <a:rPr lang="en-US" sz="1700" dirty="0">
                <a:solidFill>
                  <a:schemeClr val="bg1"/>
                </a:solidFill>
                <a:latin typeface="Arial Narrow" panose="020B0606020202030204" pitchFamily="34" charset="0"/>
              </a:rPr>
              <a:t>International Conference</a:t>
            </a:r>
          </a:p>
          <a:p>
            <a:pPr algn="r"/>
            <a:r>
              <a:rPr lang="en-US" sz="1700" dirty="0">
                <a:solidFill>
                  <a:schemeClr val="bg1"/>
                </a:solidFill>
                <a:latin typeface="Arial Narrow" panose="020B0606020202030204" pitchFamily="34" charset="0"/>
              </a:rPr>
              <a:t>Equal Care and Equal Pay – It is high time to close the </a:t>
            </a:r>
            <a:r>
              <a:rPr lang="en-US" sz="1700" dirty="0" smtClean="0">
                <a:solidFill>
                  <a:schemeClr val="bg1"/>
                </a:solidFill>
                <a:latin typeface="Arial Narrow" panose="020B0606020202030204" pitchFamily="34" charset="0"/>
              </a:rPr>
              <a:t>gaps!</a:t>
            </a:r>
            <a:endParaRPr lang="fr-FR" sz="1700" dirty="0" smtClean="0">
              <a:solidFill>
                <a:schemeClr val="bg1"/>
              </a:solidFill>
              <a:latin typeface="Arial Narrow" panose="020B0606020202030204" pitchFamily="34" charset="0"/>
            </a:endParaRPr>
          </a:p>
          <a:p>
            <a:pPr algn="r"/>
            <a:r>
              <a:rPr lang="fr-FR" sz="1700" dirty="0" smtClean="0">
                <a:solidFill>
                  <a:schemeClr val="bg1"/>
                </a:solidFill>
                <a:latin typeface="Arial Narrow" panose="020B0606020202030204" pitchFamily="34" charset="0"/>
              </a:rPr>
              <a:t>7 </a:t>
            </a:r>
            <a:r>
              <a:rPr lang="fr-FR" sz="1700" dirty="0" err="1" smtClean="0">
                <a:solidFill>
                  <a:schemeClr val="bg1"/>
                </a:solidFill>
                <a:latin typeface="Arial Narrow" panose="020B0606020202030204" pitchFamily="34" charset="0"/>
              </a:rPr>
              <a:t>September</a:t>
            </a:r>
            <a:r>
              <a:rPr lang="fr-FR" sz="1700" dirty="0" smtClean="0">
                <a:solidFill>
                  <a:schemeClr val="bg1"/>
                </a:solidFill>
                <a:latin typeface="Arial Narrow" panose="020B0606020202030204" pitchFamily="34" charset="0"/>
              </a:rPr>
              <a:t> 2022</a:t>
            </a:r>
          </a:p>
        </p:txBody>
      </p:sp>
    </p:spTree>
    <p:extLst>
      <p:ext uri="{BB962C8B-B14F-4D97-AF65-F5344CB8AC3E}">
        <p14:creationId xmlns:p14="http://schemas.microsoft.com/office/powerpoint/2010/main" val="60517989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4463255" y="1484784"/>
            <a:ext cx="4623671" cy="504056"/>
          </a:xfrm>
          <a:prstGeom prst="rect">
            <a:avLst/>
          </a:prstGeom>
          <a:solidFill>
            <a:srgbClr val="E5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43" name="Pentagon 42"/>
          <p:cNvSpPr/>
          <p:nvPr/>
        </p:nvSpPr>
        <p:spPr>
          <a:xfrm>
            <a:off x="2375021" y="1484784"/>
            <a:ext cx="2376264" cy="504056"/>
          </a:xfrm>
          <a:prstGeom prst="homePlate">
            <a:avLst/>
          </a:prstGeom>
          <a:solidFill>
            <a:srgbClr val="0081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latin typeface="Calibri Light" panose="020F0302020204030204" pitchFamily="34" charset="0"/>
              </a:rPr>
              <a:t>Email me</a:t>
            </a:r>
          </a:p>
        </p:txBody>
      </p:sp>
      <p:sp>
        <p:nvSpPr>
          <p:cNvPr id="44" name="TextBox 43"/>
          <p:cNvSpPr txBox="1"/>
          <p:nvPr/>
        </p:nvSpPr>
        <p:spPr>
          <a:xfrm>
            <a:off x="4823293" y="1498729"/>
            <a:ext cx="4083611" cy="369332"/>
          </a:xfrm>
          <a:prstGeom prst="rect">
            <a:avLst/>
          </a:prstGeom>
          <a:noFill/>
        </p:spPr>
        <p:txBody>
          <a:bodyPr wrap="square" rtlCol="0">
            <a:spAutoFit/>
          </a:bodyPr>
          <a:lstStyle/>
          <a:p>
            <a:r>
              <a:rPr lang="en-GB" u="sng" dirty="0" smtClean="0">
                <a:solidFill>
                  <a:schemeClr val="accent1">
                    <a:lumMod val="50000"/>
                  </a:schemeClr>
                </a:solidFill>
                <a:latin typeface="Calibri Light" panose="020F0302020204030204" pitchFamily="34" charset="0"/>
                <a:hlinkClick r:id="rId3"/>
              </a:rPr>
              <a:t>Valentina.Patrini@oecd.org</a:t>
            </a:r>
            <a:r>
              <a:rPr lang="en-GB" u="sng" dirty="0" smtClean="0">
                <a:solidFill>
                  <a:schemeClr val="accent1">
                    <a:lumMod val="50000"/>
                  </a:schemeClr>
                </a:solidFill>
                <a:latin typeface="Calibri Light" panose="020F0302020204030204" pitchFamily="34" charset="0"/>
              </a:rPr>
              <a:t> </a:t>
            </a:r>
            <a:endParaRPr lang="en-GB" dirty="0">
              <a:latin typeface="Calibri Light" panose="020F0302020204030204" pitchFamily="34" charset="0"/>
            </a:endParaRPr>
          </a:p>
        </p:txBody>
      </p:sp>
      <p:sp>
        <p:nvSpPr>
          <p:cNvPr id="45" name="Rectangle 44"/>
          <p:cNvSpPr/>
          <p:nvPr/>
        </p:nvSpPr>
        <p:spPr>
          <a:xfrm>
            <a:off x="4463255" y="2494932"/>
            <a:ext cx="4623671" cy="504056"/>
          </a:xfrm>
          <a:prstGeom prst="rect">
            <a:avLst/>
          </a:prstGeom>
          <a:solidFill>
            <a:srgbClr val="E5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46" name="TextBox 45"/>
          <p:cNvSpPr txBox="1"/>
          <p:nvPr/>
        </p:nvSpPr>
        <p:spPr>
          <a:xfrm>
            <a:off x="4823293" y="2562293"/>
            <a:ext cx="4206783" cy="369332"/>
          </a:xfrm>
          <a:prstGeom prst="rect">
            <a:avLst/>
          </a:prstGeom>
          <a:noFill/>
        </p:spPr>
        <p:txBody>
          <a:bodyPr wrap="square" rtlCol="0">
            <a:spAutoFit/>
          </a:bodyPr>
          <a:lstStyle/>
          <a:p>
            <a:r>
              <a:rPr lang="en-GB" dirty="0">
                <a:latin typeface="Calibri Light" panose="020F0302020204030204" pitchFamily="34" charset="0"/>
                <a:cs typeface="Calibri Light" panose="020F0302020204030204" pitchFamily="34" charset="0"/>
                <a:hlinkClick r:id="rId4"/>
              </a:rPr>
              <a:t>@</a:t>
            </a:r>
            <a:r>
              <a:rPr lang="en-GB" dirty="0" err="1">
                <a:latin typeface="Calibri Light" panose="020F0302020204030204" pitchFamily="34" charset="0"/>
                <a:cs typeface="Calibri Light" panose="020F0302020204030204" pitchFamily="34" charset="0"/>
                <a:hlinkClick r:id="rId4"/>
              </a:rPr>
              <a:t>OECD_Social</a:t>
            </a:r>
            <a:r>
              <a:rPr lang="en-GB" dirty="0">
                <a:solidFill>
                  <a:schemeClr val="accent1">
                    <a:lumMod val="50000"/>
                  </a:schemeClr>
                </a:solidFill>
                <a:latin typeface="Calibri Light" panose="020F0302020204030204" pitchFamily="34" charset="0"/>
                <a:cs typeface="Calibri Light" panose="020F0302020204030204" pitchFamily="34" charset="0"/>
              </a:rPr>
              <a:t> </a:t>
            </a:r>
            <a:endParaRPr lang="en-GB" dirty="0">
              <a:latin typeface="Calibri Light" panose="020F0302020204030204" pitchFamily="34" charset="0"/>
              <a:cs typeface="Calibri Light" panose="020F0302020204030204" pitchFamily="34" charset="0"/>
            </a:endParaRPr>
          </a:p>
        </p:txBody>
      </p:sp>
      <p:sp>
        <p:nvSpPr>
          <p:cNvPr id="47" name="Pentagon 46"/>
          <p:cNvSpPr/>
          <p:nvPr/>
        </p:nvSpPr>
        <p:spPr>
          <a:xfrm>
            <a:off x="2375023" y="2494932"/>
            <a:ext cx="2376264" cy="504056"/>
          </a:xfrm>
          <a:prstGeom prst="homePlate">
            <a:avLst/>
          </a:prstGeom>
          <a:solidFill>
            <a:srgbClr val="0081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latin typeface="Calibri Light" panose="020F0302020204030204" pitchFamily="34" charset="0"/>
              </a:rPr>
              <a:t>Follow us on Twitter</a:t>
            </a:r>
          </a:p>
        </p:txBody>
      </p:sp>
      <p:pic>
        <p:nvPicPr>
          <p:cNvPr id="48" name="Picture 47">
            <a:hlinkClick r:id="rId5"/>
          </p:cNvPr>
          <p:cNvPicPr>
            <a:picLocks noChangeAspect="1"/>
          </p:cNvPicPr>
          <p:nvPr/>
        </p:nvPicPr>
        <p:blipFill rotWithShape="1">
          <a:blip r:embed="rId6" cstate="print">
            <a:extLst>
              <a:ext uri="{BEBA8EAE-BF5A-486C-A8C5-ECC9F3942E4B}">
                <a14:imgProps xmlns:a14="http://schemas.microsoft.com/office/drawing/2010/main">
                  <a14:imgLayer r:embed="rId7">
                    <a14:imgEffect>
                      <a14:saturation sat="66000"/>
                    </a14:imgEffect>
                  </a14:imgLayer>
                </a14:imgProps>
              </a:ext>
              <a:ext uri="{28A0092B-C50C-407E-A947-70E740481C1C}">
                <a14:useLocalDpi xmlns:a14="http://schemas.microsoft.com/office/drawing/2010/main" val="0"/>
              </a:ext>
            </a:extLst>
          </a:blip>
          <a:srcRect l="5395" t="11937" r="45934" b="8415"/>
          <a:stretch/>
        </p:blipFill>
        <p:spPr>
          <a:xfrm>
            <a:off x="1297502" y="2399075"/>
            <a:ext cx="817204" cy="695771"/>
          </a:xfrm>
          <a:prstGeom prst="rect">
            <a:avLst/>
          </a:prstGeom>
        </p:spPr>
      </p:pic>
      <p:pic>
        <p:nvPicPr>
          <p:cNvPr id="49" name="Picture 4"/>
          <p:cNvPicPr>
            <a:picLocks noChangeAspect="1" noChangeArrowheads="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53858" y="1484784"/>
            <a:ext cx="70449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21"/>
          <p:cNvPicPr>
            <a:picLocks noChangeAspect="1" noChangeArrowheads="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84293" y="3494890"/>
            <a:ext cx="843623" cy="5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 name="Rectangle 50"/>
          <p:cNvSpPr/>
          <p:nvPr/>
        </p:nvSpPr>
        <p:spPr>
          <a:xfrm>
            <a:off x="4463255" y="3490173"/>
            <a:ext cx="4623669" cy="730915"/>
          </a:xfrm>
          <a:prstGeom prst="rect">
            <a:avLst/>
          </a:prstGeom>
          <a:solidFill>
            <a:srgbClr val="E5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Light" panose="020F0302020204030204" pitchFamily="34" charset="0"/>
            </a:endParaRPr>
          </a:p>
        </p:txBody>
      </p:sp>
      <p:sp>
        <p:nvSpPr>
          <p:cNvPr id="52" name="TextBox 51"/>
          <p:cNvSpPr txBox="1"/>
          <p:nvPr/>
        </p:nvSpPr>
        <p:spPr>
          <a:xfrm>
            <a:off x="4823293" y="3482423"/>
            <a:ext cx="4914833" cy="646331"/>
          </a:xfrm>
          <a:prstGeom prst="rect">
            <a:avLst/>
          </a:prstGeom>
          <a:noFill/>
        </p:spPr>
        <p:txBody>
          <a:bodyPr wrap="square" rtlCol="0">
            <a:spAutoFit/>
          </a:bodyPr>
          <a:lstStyle/>
          <a:p>
            <a:r>
              <a:rPr lang="en-GB" u="sng" dirty="0">
                <a:latin typeface="Calibri Light" panose="020F0302020204030204" pitchFamily="34" charset="0"/>
                <a:hlinkClick r:id="rId10"/>
              </a:rPr>
              <a:t>http://</a:t>
            </a:r>
            <a:r>
              <a:rPr lang="en-GB" u="sng" dirty="0" smtClean="0">
                <a:latin typeface="Calibri Light" panose="020F0302020204030204" pitchFamily="34" charset="0"/>
                <a:hlinkClick r:id="rId10"/>
              </a:rPr>
              <a:t>oe.cd/fdb</a:t>
            </a:r>
            <a:r>
              <a:rPr lang="en-GB" u="sng" dirty="0" smtClean="0">
                <a:latin typeface="Calibri Light" panose="020F0302020204030204" pitchFamily="34" charset="0"/>
              </a:rPr>
              <a:t>  //  </a:t>
            </a:r>
            <a:r>
              <a:rPr lang="en-GB" u="sng" dirty="0" smtClean="0">
                <a:latin typeface="Calibri Light" panose="020F0302020204030204" pitchFamily="34" charset="0"/>
                <a:hlinkClick r:id="rId11"/>
              </a:rPr>
              <a:t>http://oe.cd/fdb-fr</a:t>
            </a:r>
            <a:r>
              <a:rPr lang="en-GB" u="sng" dirty="0" smtClean="0">
                <a:latin typeface="Calibri Light" panose="020F0302020204030204" pitchFamily="34" charset="0"/>
              </a:rPr>
              <a:t> </a:t>
            </a:r>
            <a:endParaRPr lang="en-GB" u="sng" dirty="0">
              <a:latin typeface="Calibri Light" panose="020F0302020204030204" pitchFamily="34" charset="0"/>
            </a:endParaRPr>
          </a:p>
          <a:p>
            <a:r>
              <a:rPr lang="en-GB" u="sng" dirty="0">
                <a:latin typeface="Calibri Light" panose="020F0302020204030204" pitchFamily="34" charset="0"/>
                <a:hlinkClick r:id="rId12"/>
              </a:rPr>
              <a:t>http://oe.cd/gender</a:t>
            </a:r>
            <a:r>
              <a:rPr lang="en-GB" u="sng" dirty="0">
                <a:latin typeface="Calibri Light" panose="020F0302020204030204" pitchFamily="34" charset="0"/>
              </a:rPr>
              <a:t> </a:t>
            </a:r>
            <a:r>
              <a:rPr lang="en-GB" u="sng" dirty="0" smtClean="0">
                <a:latin typeface="Calibri Light" panose="020F0302020204030204" pitchFamily="34" charset="0"/>
              </a:rPr>
              <a:t> //  </a:t>
            </a:r>
            <a:r>
              <a:rPr lang="en-GB" u="sng" dirty="0" smtClean="0">
                <a:latin typeface="Calibri Light" panose="020F0302020204030204" pitchFamily="34" charset="0"/>
                <a:hlinkClick r:id="rId13"/>
              </a:rPr>
              <a:t>www.oecd.org/fr/parite</a:t>
            </a:r>
            <a:r>
              <a:rPr lang="en-GB" u="sng" dirty="0" smtClean="0">
                <a:latin typeface="Calibri Light" panose="020F0302020204030204" pitchFamily="34" charset="0"/>
              </a:rPr>
              <a:t> </a:t>
            </a:r>
            <a:endParaRPr lang="en-GB" u="sng" dirty="0">
              <a:latin typeface="Calibri Light" panose="020F0302020204030204" pitchFamily="34" charset="0"/>
            </a:endParaRPr>
          </a:p>
        </p:txBody>
      </p:sp>
      <p:sp>
        <p:nvSpPr>
          <p:cNvPr id="53" name="Pentagon 52"/>
          <p:cNvSpPr/>
          <p:nvPr/>
        </p:nvSpPr>
        <p:spPr>
          <a:xfrm>
            <a:off x="2375023" y="3490173"/>
            <a:ext cx="2376264" cy="730915"/>
          </a:xfrm>
          <a:prstGeom prst="homePlate">
            <a:avLst/>
          </a:prstGeom>
          <a:solidFill>
            <a:srgbClr val="0081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latin typeface="Calibri Light" panose="020F0302020204030204" pitchFamily="34" charset="0"/>
              </a:rPr>
              <a:t>Visit our website</a:t>
            </a:r>
          </a:p>
        </p:txBody>
      </p:sp>
      <p:pic>
        <p:nvPicPr>
          <p:cNvPr id="54" name="Picture 6"/>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9780" y="4632786"/>
            <a:ext cx="1488000" cy="19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2" descr="Image result for is the last mile the longest"/>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348811" y="4632786"/>
            <a:ext cx="1488000" cy="192000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62"/>
          <p:cNvPicPr>
            <a:picLocks/>
          </p:cNvPicPr>
          <p:nvPr/>
        </p:nvPicPr>
        <p:blipFill>
          <a:blip r:embed="rId16"/>
          <a:stretch>
            <a:fillRect/>
          </a:stretch>
        </p:blipFill>
        <p:spPr>
          <a:xfrm>
            <a:off x="6273909" y="4632786"/>
            <a:ext cx="1488000" cy="1920000"/>
          </a:xfrm>
          <a:prstGeom prst="rect">
            <a:avLst/>
          </a:prstGeom>
          <a:effectLst>
            <a:outerShdw blurRad="292100" dist="139700" dir="2700000" algn="tl" rotWithShape="0">
              <a:prstClr val="black">
                <a:alpha val="65000"/>
              </a:prstClr>
            </a:outerShdw>
          </a:effectLst>
        </p:spPr>
      </p:pic>
      <p:pic>
        <p:nvPicPr>
          <p:cNvPr id="64" name="Picture 63">
            <a:hlinkClick r:id="rId17"/>
          </p:cNvPr>
          <p:cNvPicPr>
            <a:picLocks/>
          </p:cNvPicPr>
          <p:nvPr/>
        </p:nvPicPr>
        <p:blipFill>
          <a:blip r:embed="rId18"/>
          <a:stretch>
            <a:fillRect/>
          </a:stretch>
        </p:blipFill>
        <p:spPr>
          <a:xfrm>
            <a:off x="2423713" y="4632786"/>
            <a:ext cx="1488000" cy="1920000"/>
          </a:xfrm>
          <a:prstGeom prst="rect">
            <a:avLst/>
          </a:prstGeom>
          <a:effectLst>
            <a:glow rad="127000">
              <a:schemeClr val="bg2">
                <a:lumMod val="90000"/>
                <a:alpha val="40000"/>
              </a:schemeClr>
            </a:glow>
          </a:effectLst>
        </p:spPr>
      </p:pic>
      <p:pic>
        <p:nvPicPr>
          <p:cNvPr id="72" name="Picture 2" descr="book"/>
          <p:cNvPicPr>
            <a:picLocks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226344" y="2439436"/>
            <a:ext cx="1488000" cy="1920000"/>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4" descr="book"/>
          <p:cNvPicPr>
            <a:picLocks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226344" y="4632786"/>
            <a:ext cx="1488000" cy="1920000"/>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book"/>
          <p:cNvPicPr>
            <a:picLocks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250126" y="4632786"/>
            <a:ext cx="1488000" cy="1920000"/>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5"/>
          <p:cNvPicPr>
            <a:picLocks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226344" y="244980"/>
            <a:ext cx="1488000" cy="19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Title 3"/>
          <p:cNvSpPr txBox="1">
            <a:spLocks/>
          </p:cNvSpPr>
          <p:nvPr/>
        </p:nvSpPr>
        <p:spPr>
          <a:xfrm>
            <a:off x="1415480" y="476672"/>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dirty="0" smtClean="0">
                <a:solidFill>
                  <a:schemeClr val="accent1"/>
                </a:solidFill>
              </a:rPr>
              <a:t>Thank you!</a:t>
            </a:r>
            <a:endParaRPr lang="en-GB" sz="2800" dirty="0">
              <a:solidFill>
                <a:schemeClr val="accent1"/>
              </a:solidFill>
            </a:endParaRPr>
          </a:p>
        </p:txBody>
      </p:sp>
    </p:spTree>
    <p:extLst>
      <p:ext uri="{BB962C8B-B14F-4D97-AF65-F5344CB8AC3E}">
        <p14:creationId xmlns:p14="http://schemas.microsoft.com/office/powerpoint/2010/main" val="1404779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p:cNvSpPr txBox="1">
            <a:spLocks/>
          </p:cNvSpPr>
          <p:nvPr/>
        </p:nvSpPr>
        <p:spPr>
          <a:xfrm>
            <a:off x="1415480" y="476672"/>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200" dirty="0"/>
              <a:t>The gender pay gap: </a:t>
            </a:r>
            <a:r>
              <a:rPr lang="en-GB" sz="3200" dirty="0" smtClean="0"/>
              <a:t>a </a:t>
            </a:r>
            <a:r>
              <a:rPr lang="en-GB" sz="3200" dirty="0"/>
              <a:t>key issue for gender equality</a:t>
            </a:r>
          </a:p>
        </p:txBody>
      </p:sp>
      <p:graphicFrame>
        <p:nvGraphicFramePr>
          <p:cNvPr id="16" name="Chart 15">
            <a:extLst>
              <a:ext uri="{FF2B5EF4-FFF2-40B4-BE49-F238E27FC236}">
                <a16:creationId xmlns:a16="http://schemas.microsoft.com/office/drawing/2014/main" id="{D4A9CC6F-9C4F-4DEF-A97D-DE3B92BE54A5}"/>
              </a:ext>
            </a:extLst>
          </p:cNvPr>
          <p:cNvGraphicFramePr/>
          <p:nvPr>
            <p:extLst>
              <p:ext uri="{D42A27DB-BD31-4B8C-83A1-F6EECF244321}">
                <p14:modId xmlns:p14="http://schemas.microsoft.com/office/powerpoint/2010/main" val="455911720"/>
              </p:ext>
            </p:extLst>
          </p:nvPr>
        </p:nvGraphicFramePr>
        <p:xfrm>
          <a:off x="911424" y="1484784"/>
          <a:ext cx="9937104" cy="4363291"/>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731404" y="5848075"/>
            <a:ext cx="10297144" cy="807913"/>
          </a:xfrm>
          <a:prstGeom prst="rect">
            <a:avLst/>
          </a:prstGeom>
        </p:spPr>
        <p:txBody>
          <a:bodyPr wrap="square">
            <a:spAutoFit/>
          </a:bodyPr>
          <a:lstStyle/>
          <a:p>
            <a:pPr>
              <a:spcAft>
                <a:spcPts val="300"/>
              </a:spcAft>
            </a:pPr>
            <a:r>
              <a:rPr lang="en-GB" sz="1100" dirty="0" smtClean="0">
                <a:solidFill>
                  <a:srgbClr val="000000"/>
                </a:solidFill>
                <a:latin typeface="+mj-lt"/>
              </a:rPr>
              <a:t>Note: The 2021 Gender Equality Questionnaire asked Adherents to select the priority issues in gender equality in their country from a list of topics. Number of responses: 41, of which 1 did not identify priority 3, and 1 identified two items as priority 3.</a:t>
            </a:r>
            <a:endParaRPr lang="en-GB" sz="1100" dirty="0" smtClean="0">
              <a:latin typeface="+mj-lt"/>
            </a:endParaRPr>
          </a:p>
          <a:p>
            <a:pPr>
              <a:spcAft>
                <a:spcPts val="300"/>
              </a:spcAft>
            </a:pPr>
            <a:r>
              <a:rPr lang="en-GB" sz="1100" dirty="0" smtClean="0">
                <a:solidFill>
                  <a:srgbClr val="000000"/>
                </a:solidFill>
                <a:latin typeface="+mj-lt"/>
              </a:rPr>
              <a:t>Source: 2021 Gender Equality Questionnaire, referred to in  OECD </a:t>
            </a:r>
            <a:r>
              <a:rPr lang="en-US" sz="1100" dirty="0" smtClean="0">
                <a:solidFill>
                  <a:srgbClr val="000000"/>
                </a:solidFill>
                <a:latin typeface="+mj-lt"/>
              </a:rPr>
              <a:t>(2022</a:t>
            </a:r>
            <a:r>
              <a:rPr lang="en-US" sz="1100" dirty="0">
                <a:solidFill>
                  <a:srgbClr val="000000"/>
                </a:solidFill>
                <a:latin typeface="+mj-lt"/>
              </a:rPr>
              <a:t>), Report on the implementation of the OECD gender recommendations, </a:t>
            </a:r>
            <a:r>
              <a:rPr lang="en-US" sz="1100" dirty="0" smtClean="0">
                <a:solidFill>
                  <a:srgbClr val="000000"/>
                </a:solidFill>
                <a:latin typeface="+mj-lt"/>
                <a:hlinkClick r:id="rId4"/>
              </a:rPr>
              <a:t>https</a:t>
            </a:r>
            <a:r>
              <a:rPr lang="en-US" sz="1100" dirty="0">
                <a:solidFill>
                  <a:srgbClr val="000000"/>
                </a:solidFill>
                <a:latin typeface="+mj-lt"/>
                <a:hlinkClick r:id="rId4"/>
              </a:rPr>
              <a:t>://</a:t>
            </a:r>
            <a:r>
              <a:rPr lang="en-US" sz="1100" dirty="0" smtClean="0">
                <a:solidFill>
                  <a:srgbClr val="000000"/>
                </a:solidFill>
                <a:latin typeface="+mj-lt"/>
                <a:hlinkClick r:id="rId4"/>
              </a:rPr>
              <a:t>www.oecd.org/mcm/Implementation-OECD-Gender-Recommendations.pdf</a:t>
            </a:r>
            <a:r>
              <a:rPr lang="en-US" sz="1100" dirty="0" smtClean="0">
                <a:solidFill>
                  <a:srgbClr val="000000"/>
                </a:solidFill>
                <a:latin typeface="+mj-lt"/>
              </a:rPr>
              <a:t> </a:t>
            </a:r>
            <a:endParaRPr lang="en-GB" sz="1100" dirty="0">
              <a:effectLst/>
              <a:latin typeface="+mj-lt"/>
            </a:endParaRPr>
          </a:p>
        </p:txBody>
      </p:sp>
    </p:spTree>
    <p:extLst>
      <p:ext uri="{BB962C8B-B14F-4D97-AF65-F5344CB8AC3E}">
        <p14:creationId xmlns:p14="http://schemas.microsoft.com/office/powerpoint/2010/main" val="2995642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p:cNvSpPr txBox="1">
            <a:spLocks/>
          </p:cNvSpPr>
          <p:nvPr/>
        </p:nvSpPr>
        <p:spPr>
          <a:xfrm>
            <a:off x="1415480" y="332656"/>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200" dirty="0"/>
              <a:t>The OECD average gender wage gap </a:t>
            </a:r>
            <a:r>
              <a:rPr lang="en-US" sz="3200" dirty="0" smtClean="0"/>
              <a:t>has </a:t>
            </a:r>
            <a:r>
              <a:rPr lang="en-US" sz="3200" dirty="0"/>
              <a:t>decreased over the last 25 years</a:t>
            </a:r>
            <a:endParaRPr lang="en-GB" sz="2400" dirty="0">
              <a:solidFill>
                <a:schemeClr val="accent1"/>
              </a:solidFill>
            </a:endParaRPr>
          </a:p>
        </p:txBody>
      </p:sp>
      <p:sp>
        <p:nvSpPr>
          <p:cNvPr id="3" name="Rectangle 2"/>
          <p:cNvSpPr/>
          <p:nvPr/>
        </p:nvSpPr>
        <p:spPr>
          <a:xfrm>
            <a:off x="576567" y="5949280"/>
            <a:ext cx="10297144" cy="638636"/>
          </a:xfrm>
          <a:prstGeom prst="rect">
            <a:avLst/>
          </a:prstGeom>
        </p:spPr>
        <p:txBody>
          <a:bodyPr wrap="square">
            <a:spAutoFit/>
          </a:bodyPr>
          <a:lstStyle/>
          <a:p>
            <a:pPr>
              <a:spcAft>
                <a:spcPts val="300"/>
              </a:spcAft>
            </a:pPr>
            <a:r>
              <a:rPr lang="en-US" sz="1100" dirty="0">
                <a:solidFill>
                  <a:srgbClr val="000000"/>
                </a:solidFill>
                <a:latin typeface="+mj-lt"/>
              </a:rPr>
              <a:t>Note: Values represent for full-time workers at the </a:t>
            </a:r>
            <a:r>
              <a:rPr lang="en-US" sz="1100" dirty="0" smtClean="0">
                <a:solidFill>
                  <a:srgbClr val="000000"/>
                </a:solidFill>
                <a:latin typeface="+mj-lt"/>
              </a:rPr>
              <a:t>median </a:t>
            </a:r>
            <a:r>
              <a:rPr lang="en-US" sz="1100" dirty="0">
                <a:solidFill>
                  <a:srgbClr val="000000"/>
                </a:solidFill>
                <a:latin typeface="+mj-lt"/>
              </a:rPr>
              <a:t>the difference between the earnings of men and of women relative to the earnings of </a:t>
            </a:r>
            <a:r>
              <a:rPr lang="en-US" sz="1100" dirty="0" smtClean="0">
                <a:solidFill>
                  <a:srgbClr val="000000"/>
                </a:solidFill>
                <a:latin typeface="+mj-lt"/>
              </a:rPr>
              <a:t>men. </a:t>
            </a:r>
            <a:r>
              <a:rPr lang="en-US" sz="1100" dirty="0">
                <a:solidFill>
                  <a:srgbClr val="000000"/>
                </a:solidFill>
                <a:latin typeface="+mj-lt"/>
              </a:rPr>
              <a:t>OECD average presents the unweighted average of the latest data across all OECD countries</a:t>
            </a:r>
            <a:r>
              <a:rPr lang="en-US" sz="1100" dirty="0" smtClean="0">
                <a:solidFill>
                  <a:srgbClr val="000000"/>
                </a:solidFill>
                <a:latin typeface="+mj-lt"/>
              </a:rPr>
              <a:t>.</a:t>
            </a:r>
          </a:p>
          <a:p>
            <a:pPr>
              <a:spcAft>
                <a:spcPts val="300"/>
              </a:spcAft>
            </a:pPr>
            <a:r>
              <a:rPr lang="en-US" sz="1100" dirty="0" smtClean="0">
                <a:solidFill>
                  <a:srgbClr val="000000"/>
                </a:solidFill>
                <a:latin typeface="+mj-lt"/>
              </a:rPr>
              <a:t>Source</a:t>
            </a:r>
            <a:r>
              <a:rPr lang="en-US" sz="1100" dirty="0">
                <a:solidFill>
                  <a:srgbClr val="000000"/>
                </a:solidFill>
                <a:latin typeface="+mj-lt"/>
              </a:rPr>
              <a:t>: OECD (2022), Gender wage gap indicator </a:t>
            </a:r>
            <a:r>
              <a:rPr lang="en-US" sz="1100" dirty="0">
                <a:solidFill>
                  <a:srgbClr val="000000"/>
                </a:solidFill>
                <a:latin typeface="+mj-lt"/>
                <a:hlinkClick r:id="rId3"/>
              </a:rPr>
              <a:t>https://</a:t>
            </a:r>
            <a:r>
              <a:rPr lang="en-US" sz="1100" dirty="0" smtClean="0">
                <a:solidFill>
                  <a:srgbClr val="000000"/>
                </a:solidFill>
                <a:latin typeface="+mj-lt"/>
                <a:hlinkClick r:id="rId3"/>
              </a:rPr>
              <a:t>data.oecd.org/earnwage/gender-wage-gap.htm</a:t>
            </a:r>
            <a:r>
              <a:rPr lang="en-US" sz="1100" dirty="0" smtClean="0">
                <a:solidFill>
                  <a:srgbClr val="000000"/>
                </a:solidFill>
                <a:latin typeface="+mj-lt"/>
              </a:rPr>
              <a:t>  </a:t>
            </a:r>
            <a:endParaRPr lang="en-GB" sz="1100" dirty="0">
              <a:effectLst/>
              <a:latin typeface="+mj-lt"/>
            </a:endParaRPr>
          </a:p>
        </p:txBody>
      </p:sp>
      <p:graphicFrame>
        <p:nvGraphicFramePr>
          <p:cNvPr id="5" name="Chart 4"/>
          <p:cNvGraphicFramePr/>
          <p:nvPr>
            <p:extLst>
              <p:ext uri="{D42A27DB-BD31-4B8C-83A1-F6EECF244321}">
                <p14:modId xmlns:p14="http://schemas.microsoft.com/office/powerpoint/2010/main" val="3741648464"/>
              </p:ext>
            </p:extLst>
          </p:nvPr>
        </p:nvGraphicFramePr>
        <p:xfrm>
          <a:off x="983432" y="1777752"/>
          <a:ext cx="10009112" cy="4104456"/>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551384" y="1408420"/>
            <a:ext cx="11075278" cy="369332"/>
          </a:xfrm>
          <a:prstGeom prst="rect">
            <a:avLst/>
          </a:prstGeom>
          <a:noFill/>
        </p:spPr>
        <p:txBody>
          <a:bodyPr wrap="square" rtlCol="0">
            <a:spAutoFit/>
          </a:bodyPr>
          <a:lstStyle/>
          <a:p>
            <a:r>
              <a:rPr lang="en-GB" dirty="0"/>
              <a:t>Gender wage gap </a:t>
            </a:r>
            <a:r>
              <a:rPr lang="en-GB" dirty="0" smtClean="0"/>
              <a:t>(%) for </a:t>
            </a:r>
            <a:r>
              <a:rPr lang="en-GB" dirty="0"/>
              <a:t>full-time dependent employees at </a:t>
            </a:r>
            <a:r>
              <a:rPr lang="en-GB" dirty="0" smtClean="0"/>
              <a:t>the median</a:t>
            </a:r>
            <a:endParaRPr lang="en-GB" sz="1400" dirty="0"/>
          </a:p>
        </p:txBody>
      </p:sp>
    </p:spTree>
    <p:extLst>
      <p:ext uri="{BB962C8B-B14F-4D97-AF65-F5344CB8AC3E}">
        <p14:creationId xmlns:p14="http://schemas.microsoft.com/office/powerpoint/2010/main" val="748818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p:cNvSpPr txBox="1">
            <a:spLocks/>
          </p:cNvSpPr>
          <p:nvPr/>
        </p:nvSpPr>
        <p:spPr>
          <a:xfrm>
            <a:off x="1415480" y="332656"/>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dirty="0"/>
              <a:t>Women make about 88 cents for every man’s euro, on average, across OECD </a:t>
            </a:r>
            <a:r>
              <a:rPr lang="en-GB" dirty="0" smtClean="0"/>
              <a:t>countries</a:t>
            </a:r>
            <a:endParaRPr lang="en-GB" dirty="0"/>
          </a:p>
        </p:txBody>
      </p:sp>
      <p:sp>
        <p:nvSpPr>
          <p:cNvPr id="3" name="Rectangle 2"/>
          <p:cNvSpPr/>
          <p:nvPr/>
        </p:nvSpPr>
        <p:spPr>
          <a:xfrm>
            <a:off x="551384" y="5920083"/>
            <a:ext cx="10297144" cy="638636"/>
          </a:xfrm>
          <a:prstGeom prst="rect">
            <a:avLst/>
          </a:prstGeom>
        </p:spPr>
        <p:txBody>
          <a:bodyPr wrap="square">
            <a:spAutoFit/>
          </a:bodyPr>
          <a:lstStyle/>
          <a:p>
            <a:pPr>
              <a:spcAft>
                <a:spcPts val="300"/>
              </a:spcAft>
            </a:pPr>
            <a:r>
              <a:rPr lang="en-US" sz="1100" dirty="0">
                <a:solidFill>
                  <a:srgbClr val="000000"/>
                </a:solidFill>
                <a:latin typeface="+mj-lt"/>
              </a:rPr>
              <a:t>Note: Values represent for full-time workers at the </a:t>
            </a:r>
            <a:r>
              <a:rPr lang="en-US" sz="1100" dirty="0" smtClean="0">
                <a:solidFill>
                  <a:srgbClr val="000000"/>
                </a:solidFill>
                <a:latin typeface="+mj-lt"/>
              </a:rPr>
              <a:t>median </a:t>
            </a:r>
            <a:r>
              <a:rPr lang="en-US" sz="1100" dirty="0">
                <a:solidFill>
                  <a:srgbClr val="000000"/>
                </a:solidFill>
                <a:latin typeface="+mj-lt"/>
              </a:rPr>
              <a:t>the difference between the earnings of men and of women relative to the earnings of men, 2021 or more recent year. OECD average presents the unweighted average of the latest data across all OECD countries</a:t>
            </a:r>
            <a:r>
              <a:rPr lang="en-US" sz="1100" dirty="0" smtClean="0">
                <a:solidFill>
                  <a:srgbClr val="000000"/>
                </a:solidFill>
                <a:latin typeface="+mj-lt"/>
              </a:rPr>
              <a:t>.</a:t>
            </a:r>
          </a:p>
          <a:p>
            <a:pPr>
              <a:spcAft>
                <a:spcPts val="300"/>
              </a:spcAft>
            </a:pPr>
            <a:r>
              <a:rPr lang="en-US" sz="1100" dirty="0" smtClean="0">
                <a:solidFill>
                  <a:srgbClr val="000000"/>
                </a:solidFill>
                <a:latin typeface="+mj-lt"/>
              </a:rPr>
              <a:t>Source</a:t>
            </a:r>
            <a:r>
              <a:rPr lang="en-US" sz="1100" dirty="0">
                <a:solidFill>
                  <a:srgbClr val="000000"/>
                </a:solidFill>
                <a:latin typeface="+mj-lt"/>
              </a:rPr>
              <a:t>: OECD (2022), Gender wage gap indicator </a:t>
            </a:r>
            <a:r>
              <a:rPr lang="en-US" sz="1100" dirty="0">
                <a:solidFill>
                  <a:srgbClr val="000000"/>
                </a:solidFill>
                <a:latin typeface="+mj-lt"/>
                <a:hlinkClick r:id="rId3"/>
              </a:rPr>
              <a:t>https://</a:t>
            </a:r>
            <a:r>
              <a:rPr lang="en-US" sz="1100" dirty="0" smtClean="0">
                <a:solidFill>
                  <a:srgbClr val="000000"/>
                </a:solidFill>
                <a:latin typeface="+mj-lt"/>
                <a:hlinkClick r:id="rId3"/>
              </a:rPr>
              <a:t>data.oecd.org/earnwage/gender-wage-gap.htm</a:t>
            </a:r>
            <a:r>
              <a:rPr lang="en-US" sz="1100" dirty="0" smtClean="0">
                <a:solidFill>
                  <a:srgbClr val="000000"/>
                </a:solidFill>
                <a:latin typeface="+mj-lt"/>
              </a:rPr>
              <a:t>  </a:t>
            </a:r>
            <a:endParaRPr lang="en-GB" sz="1100" dirty="0">
              <a:effectLst/>
              <a:latin typeface="+mj-lt"/>
            </a:endParaRPr>
          </a:p>
        </p:txBody>
      </p:sp>
      <p:sp>
        <p:nvSpPr>
          <p:cNvPr id="2" name="TextBox 1"/>
          <p:cNvSpPr txBox="1"/>
          <p:nvPr/>
        </p:nvSpPr>
        <p:spPr>
          <a:xfrm>
            <a:off x="551384" y="1438231"/>
            <a:ext cx="10791303" cy="369332"/>
          </a:xfrm>
          <a:prstGeom prst="rect">
            <a:avLst/>
          </a:prstGeom>
          <a:noFill/>
        </p:spPr>
        <p:txBody>
          <a:bodyPr wrap="square" rtlCol="0">
            <a:spAutoFit/>
          </a:bodyPr>
          <a:lstStyle/>
          <a:p>
            <a:r>
              <a:rPr lang="en-GB" dirty="0"/>
              <a:t>Gender wage gap </a:t>
            </a:r>
            <a:r>
              <a:rPr lang="en-GB" dirty="0" smtClean="0"/>
              <a:t>(%) for </a:t>
            </a:r>
            <a:r>
              <a:rPr lang="en-GB" dirty="0"/>
              <a:t>full-time dependent employees at median, bottom 10% and top 10% of </a:t>
            </a:r>
            <a:r>
              <a:rPr lang="en-GB" dirty="0" smtClean="0"/>
              <a:t>earnings</a:t>
            </a:r>
            <a:endParaRPr lang="en-GB" sz="1400" dirty="0"/>
          </a:p>
        </p:txBody>
      </p:sp>
      <p:pic>
        <p:nvPicPr>
          <p:cNvPr id="9" name="Picture 8"/>
          <p:cNvPicPr>
            <a:picLocks noChangeAspect="1"/>
          </p:cNvPicPr>
          <p:nvPr/>
        </p:nvPicPr>
        <p:blipFill>
          <a:blip r:embed="rId4"/>
          <a:stretch>
            <a:fillRect/>
          </a:stretch>
        </p:blipFill>
        <p:spPr>
          <a:xfrm>
            <a:off x="750155" y="1916832"/>
            <a:ext cx="10393760" cy="4185771"/>
          </a:xfrm>
          <a:prstGeom prst="rect">
            <a:avLst/>
          </a:prstGeom>
        </p:spPr>
      </p:pic>
    </p:spTree>
    <p:extLst>
      <p:ext uri="{BB962C8B-B14F-4D97-AF65-F5344CB8AC3E}">
        <p14:creationId xmlns:p14="http://schemas.microsoft.com/office/powerpoint/2010/main" val="2860756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3"/>
          <p:cNvSpPr>
            <a:spLocks noGrp="1"/>
          </p:cNvSpPr>
          <p:nvPr>
            <p:ph type="body" sz="quarter" idx="14"/>
          </p:nvPr>
        </p:nvSpPr>
        <p:spPr>
          <a:xfrm>
            <a:off x="657001" y="1292053"/>
            <a:ext cx="10911607" cy="4972419"/>
          </a:xfrm>
        </p:spPr>
        <p:txBody>
          <a:bodyPr/>
          <a:lstStyle/>
          <a:p>
            <a:r>
              <a:rPr lang="en-US" dirty="0" smtClean="0"/>
              <a:t>Horizontal segregation</a:t>
            </a:r>
          </a:p>
          <a:p>
            <a:r>
              <a:rPr lang="en-US" dirty="0" smtClean="0"/>
              <a:t>Vertical segregation</a:t>
            </a:r>
          </a:p>
          <a:p>
            <a:r>
              <a:rPr lang="en-US" dirty="0"/>
              <a:t>Gender stereotypes and discrimination</a:t>
            </a:r>
          </a:p>
          <a:p>
            <a:r>
              <a:rPr lang="en-US" dirty="0" smtClean="0"/>
              <a:t>Unequal </a:t>
            </a:r>
            <a:r>
              <a:rPr lang="en-US" dirty="0"/>
              <a:t>sharing of unpaid work </a:t>
            </a:r>
            <a:r>
              <a:rPr lang="en-US" dirty="0" smtClean="0"/>
              <a:t>hours, motherhood penalty</a:t>
            </a:r>
          </a:p>
          <a:p>
            <a:endParaRPr lang="en-US" dirty="0"/>
          </a:p>
          <a:p>
            <a:pPr lvl="1"/>
            <a:r>
              <a:rPr lang="en-US" dirty="0" smtClean="0"/>
              <a:t>More insights from OECD research </a:t>
            </a:r>
            <a:r>
              <a:rPr lang="en-US" dirty="0"/>
              <a:t>using matched employer-employee </a:t>
            </a:r>
            <a:r>
              <a:rPr lang="en-US" dirty="0" smtClean="0"/>
              <a:t>data</a:t>
            </a:r>
          </a:p>
          <a:p>
            <a:pPr marL="0" indent="0">
              <a:buNone/>
            </a:pPr>
            <a:endParaRPr lang="en-US" dirty="0" smtClean="0"/>
          </a:p>
        </p:txBody>
      </p:sp>
      <p:sp>
        <p:nvSpPr>
          <p:cNvPr id="9" name="Title 3"/>
          <p:cNvSpPr txBox="1">
            <a:spLocks/>
          </p:cNvSpPr>
          <p:nvPr/>
        </p:nvSpPr>
        <p:spPr>
          <a:xfrm>
            <a:off x="1415480" y="476672"/>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200" dirty="0" smtClean="0"/>
              <a:t>What causes the gender pay gap?</a:t>
            </a:r>
            <a:endParaRPr lang="en-GB" sz="3200" dirty="0"/>
          </a:p>
        </p:txBody>
      </p:sp>
    </p:spTree>
    <p:extLst>
      <p:ext uri="{BB962C8B-B14F-4D97-AF65-F5344CB8AC3E}">
        <p14:creationId xmlns:p14="http://schemas.microsoft.com/office/powerpoint/2010/main" val="270303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p:cNvSpPr txBox="1">
            <a:spLocks/>
          </p:cNvSpPr>
          <p:nvPr/>
        </p:nvSpPr>
        <p:spPr>
          <a:xfrm>
            <a:off x="1415480" y="332656"/>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dirty="0"/>
              <a:t>Differences in pay policies between firms account for about 1/4 of the gender wage gap</a:t>
            </a:r>
            <a:endParaRPr lang="en-GB" sz="2400" dirty="0">
              <a:solidFill>
                <a:schemeClr val="accent1"/>
              </a:solidFill>
            </a:endParaRPr>
          </a:p>
        </p:txBody>
      </p:sp>
      <p:sp>
        <p:nvSpPr>
          <p:cNvPr id="3" name="Rectangle 2"/>
          <p:cNvSpPr/>
          <p:nvPr/>
        </p:nvSpPr>
        <p:spPr>
          <a:xfrm>
            <a:off x="586476" y="6029973"/>
            <a:ext cx="10838116" cy="807913"/>
          </a:xfrm>
          <a:prstGeom prst="rect">
            <a:avLst/>
          </a:prstGeom>
        </p:spPr>
        <p:txBody>
          <a:bodyPr wrap="square">
            <a:spAutoFit/>
          </a:bodyPr>
          <a:lstStyle/>
          <a:p>
            <a:pPr>
              <a:spcAft>
                <a:spcPts val="300"/>
              </a:spcAft>
            </a:pPr>
            <a:r>
              <a:rPr lang="en-US" sz="1100" dirty="0">
                <a:solidFill>
                  <a:srgbClr val="000000"/>
                </a:solidFill>
                <a:latin typeface="+mj-lt"/>
              </a:rPr>
              <a:t>Note: The wage gap between similarly skilled women and men is obtained from a regression of log wages on a gender dummy and flexible earnings-experience profiles as well as education (education is not available for Austria and Estonia) and decade-of-birth dummies to control for cohort effects.</a:t>
            </a:r>
          </a:p>
          <a:p>
            <a:pPr>
              <a:spcAft>
                <a:spcPts val="300"/>
              </a:spcAft>
            </a:pPr>
            <a:r>
              <a:rPr lang="en-US" sz="1100" dirty="0">
                <a:solidFill>
                  <a:srgbClr val="000000"/>
                </a:solidFill>
                <a:latin typeface="+mj-lt"/>
              </a:rPr>
              <a:t>Source: OECD (2021), The Role of Firms in Wage Inequality: Policy Lessons from a Large Scale Cross-Country Study, OECD Publishing, Paris, </a:t>
            </a:r>
            <a:r>
              <a:rPr lang="en-US" sz="1100" dirty="0">
                <a:solidFill>
                  <a:srgbClr val="000000"/>
                </a:solidFill>
                <a:latin typeface="+mj-lt"/>
                <a:hlinkClick r:id="rId3"/>
              </a:rPr>
              <a:t>https://</a:t>
            </a:r>
            <a:r>
              <a:rPr lang="en-US" sz="1100" dirty="0" smtClean="0">
                <a:solidFill>
                  <a:srgbClr val="000000"/>
                </a:solidFill>
                <a:latin typeface="+mj-lt"/>
                <a:hlinkClick r:id="rId3"/>
              </a:rPr>
              <a:t>dx.doi.org/10.1787/7d9b2208-en</a:t>
            </a:r>
            <a:r>
              <a:rPr lang="en-US" sz="1100" dirty="0">
                <a:solidFill>
                  <a:srgbClr val="000000"/>
                </a:solidFill>
                <a:latin typeface="+mj-lt"/>
              </a:rPr>
              <a:t> </a:t>
            </a:r>
          </a:p>
        </p:txBody>
      </p:sp>
      <p:sp>
        <p:nvSpPr>
          <p:cNvPr id="4" name="Rectangle 3"/>
          <p:cNvSpPr/>
          <p:nvPr/>
        </p:nvSpPr>
        <p:spPr>
          <a:xfrm>
            <a:off x="551384" y="1528394"/>
            <a:ext cx="11377264" cy="259045"/>
          </a:xfrm>
          <a:prstGeom prst="rect">
            <a:avLst/>
          </a:prstGeom>
        </p:spPr>
        <p:txBody>
          <a:bodyPr wrap="square">
            <a:spAutoFit/>
          </a:bodyPr>
          <a:lstStyle/>
          <a:p>
            <a:pPr>
              <a:lnSpc>
                <a:spcPts val="1300"/>
              </a:lnSpc>
              <a:spcAft>
                <a:spcPts val="900"/>
              </a:spcAft>
            </a:pPr>
            <a:r>
              <a:rPr lang="en-GB" dirty="0"/>
              <a:t>Decomposition of gender wage gap between similarly-qualified women and men within </a:t>
            </a:r>
            <a:r>
              <a:rPr lang="en-GB" dirty="0" smtClean="0"/>
              <a:t>and </a:t>
            </a:r>
            <a:r>
              <a:rPr lang="en-GB" dirty="0"/>
              <a:t>between firms</a:t>
            </a:r>
          </a:p>
        </p:txBody>
      </p:sp>
      <p:graphicFrame>
        <p:nvGraphicFramePr>
          <p:cNvPr id="7" name="Chart 6">
            <a:extLst>
              <a:ext uri="{FF2B5EF4-FFF2-40B4-BE49-F238E27FC236}">
                <a16:creationId xmlns:a16="http://schemas.microsoft.com/office/drawing/2014/main" id="{9702DCBC-4E11-4012-A951-164BF91E9753}"/>
              </a:ext>
            </a:extLst>
          </p:cNvPr>
          <p:cNvGraphicFramePr>
            <a:graphicFrameLocks/>
          </p:cNvGraphicFramePr>
          <p:nvPr>
            <p:extLst>
              <p:ext uri="{D42A27DB-BD31-4B8C-83A1-F6EECF244321}">
                <p14:modId xmlns:p14="http://schemas.microsoft.com/office/powerpoint/2010/main" val="1904310772"/>
              </p:ext>
            </p:extLst>
          </p:nvPr>
        </p:nvGraphicFramePr>
        <p:xfrm>
          <a:off x="1118219" y="1954072"/>
          <a:ext cx="9774630" cy="39710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1083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p:cNvSpPr txBox="1">
            <a:spLocks/>
          </p:cNvSpPr>
          <p:nvPr/>
        </p:nvSpPr>
        <p:spPr>
          <a:xfrm>
            <a:off x="1415480" y="332656"/>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The gender wage gap </a:t>
            </a:r>
            <a:r>
              <a:rPr lang="en-US" dirty="0" smtClean="0"/>
              <a:t>increases </a:t>
            </a:r>
            <a:r>
              <a:rPr lang="en-US" dirty="0"/>
              <a:t>over the life course, particularly after having children</a:t>
            </a:r>
            <a:r>
              <a:rPr lang="en-US" dirty="0" smtClean="0"/>
              <a:t> </a:t>
            </a:r>
            <a:endParaRPr lang="en-GB" dirty="0">
              <a:solidFill>
                <a:schemeClr val="accent1"/>
              </a:solidFill>
            </a:endParaRPr>
          </a:p>
        </p:txBody>
      </p:sp>
      <p:sp>
        <p:nvSpPr>
          <p:cNvPr id="3" name="Rectangle 2"/>
          <p:cNvSpPr/>
          <p:nvPr/>
        </p:nvSpPr>
        <p:spPr>
          <a:xfrm>
            <a:off x="6943947" y="5769088"/>
            <a:ext cx="4790727" cy="1184940"/>
          </a:xfrm>
          <a:prstGeom prst="rect">
            <a:avLst/>
          </a:prstGeom>
        </p:spPr>
        <p:txBody>
          <a:bodyPr wrap="square">
            <a:spAutoFit/>
          </a:bodyPr>
          <a:lstStyle/>
          <a:p>
            <a:pPr>
              <a:spcAft>
                <a:spcPts val="300"/>
              </a:spcAft>
            </a:pPr>
            <a:r>
              <a:rPr lang="en-US" sz="1100" dirty="0">
                <a:solidFill>
                  <a:srgbClr val="000000"/>
                </a:solidFill>
                <a:latin typeface="+mj-lt"/>
              </a:rPr>
              <a:t>Note: Sample: Women aged 25 to </a:t>
            </a:r>
            <a:r>
              <a:rPr lang="en-US" sz="1100" dirty="0" smtClean="0">
                <a:solidFill>
                  <a:srgbClr val="000000"/>
                </a:solidFill>
                <a:latin typeface="+mj-lt"/>
              </a:rPr>
              <a:t>34</a:t>
            </a:r>
            <a:r>
              <a:rPr lang="en-US" sz="1100" dirty="0">
                <a:solidFill>
                  <a:srgbClr val="000000"/>
                </a:solidFill>
                <a:latin typeface="+mj-lt"/>
              </a:rPr>
              <a:t> </a:t>
            </a:r>
            <a:r>
              <a:rPr lang="en-US" sz="1100" dirty="0" smtClean="0">
                <a:solidFill>
                  <a:srgbClr val="000000"/>
                </a:solidFill>
                <a:latin typeface="+mj-lt"/>
              </a:rPr>
              <a:t>(different reference periods across countries).</a:t>
            </a:r>
            <a:r>
              <a:rPr lang="en-US" sz="1100" dirty="0">
                <a:solidFill>
                  <a:srgbClr val="000000"/>
                </a:solidFill>
                <a:latin typeface="+mj-lt"/>
              </a:rPr>
              <a:t>	</a:t>
            </a:r>
          </a:p>
          <a:p>
            <a:pPr>
              <a:spcAft>
                <a:spcPts val="300"/>
              </a:spcAft>
            </a:pPr>
            <a:r>
              <a:rPr lang="en-US" sz="1100" dirty="0">
                <a:solidFill>
                  <a:srgbClr val="000000"/>
                </a:solidFill>
                <a:latin typeface="+mj-lt"/>
              </a:rPr>
              <a:t>Source: OECD </a:t>
            </a:r>
            <a:r>
              <a:rPr lang="en-US" sz="1100" dirty="0" smtClean="0">
                <a:solidFill>
                  <a:srgbClr val="000000"/>
                </a:solidFill>
                <a:latin typeface="+mj-lt"/>
              </a:rPr>
              <a:t>(2021</a:t>
            </a:r>
            <a:r>
              <a:rPr lang="en-US" sz="1100" dirty="0">
                <a:solidFill>
                  <a:srgbClr val="000000"/>
                </a:solidFill>
                <a:latin typeface="+mj-lt"/>
              </a:rPr>
              <a:t>), The Role of Firms in Wage Inequality: Policy Lessons from a Large Scale Cross-Country </a:t>
            </a:r>
            <a:r>
              <a:rPr lang="en-US" sz="1100" dirty="0" smtClean="0">
                <a:solidFill>
                  <a:srgbClr val="000000"/>
                </a:solidFill>
                <a:latin typeface="+mj-lt"/>
              </a:rPr>
              <a:t>Study </a:t>
            </a:r>
            <a:r>
              <a:rPr lang="en-US" sz="1100" dirty="0" smtClean="0">
                <a:solidFill>
                  <a:srgbClr val="000000"/>
                </a:solidFill>
                <a:latin typeface="+mj-lt"/>
                <a:hlinkClick r:id="rId3"/>
              </a:rPr>
              <a:t>https</a:t>
            </a:r>
            <a:r>
              <a:rPr lang="en-US" sz="1100" dirty="0">
                <a:solidFill>
                  <a:srgbClr val="000000"/>
                </a:solidFill>
                <a:latin typeface="+mj-lt"/>
                <a:hlinkClick r:id="rId3"/>
              </a:rPr>
              <a:t>://</a:t>
            </a:r>
            <a:r>
              <a:rPr lang="en-US" sz="1100" dirty="0" smtClean="0">
                <a:solidFill>
                  <a:srgbClr val="000000"/>
                </a:solidFill>
                <a:latin typeface="+mj-lt"/>
                <a:hlinkClick r:id="rId3"/>
              </a:rPr>
              <a:t>dx.doi.org/10.1787/7d9b2208-en</a:t>
            </a:r>
            <a:r>
              <a:rPr lang="en-US" sz="1100" dirty="0" smtClean="0">
                <a:solidFill>
                  <a:srgbClr val="000000"/>
                </a:solidFill>
                <a:latin typeface="+mj-lt"/>
              </a:rPr>
              <a:t> </a:t>
            </a:r>
            <a:endParaRPr lang="en-US" sz="1100" dirty="0">
              <a:solidFill>
                <a:srgbClr val="000000"/>
              </a:solidFill>
              <a:latin typeface="+mj-lt"/>
            </a:endParaRPr>
          </a:p>
          <a:p>
            <a:pPr>
              <a:spcAft>
                <a:spcPts val="300"/>
              </a:spcAft>
            </a:pPr>
            <a:endParaRPr lang="en-US" sz="1100" dirty="0">
              <a:solidFill>
                <a:srgbClr val="000000"/>
              </a:solidFill>
              <a:latin typeface="+mj-lt"/>
            </a:endParaRPr>
          </a:p>
        </p:txBody>
      </p:sp>
      <p:sp>
        <p:nvSpPr>
          <p:cNvPr id="4" name="Rectangle 3"/>
          <p:cNvSpPr/>
          <p:nvPr/>
        </p:nvSpPr>
        <p:spPr>
          <a:xfrm>
            <a:off x="6266284" y="1509705"/>
            <a:ext cx="5951984" cy="259045"/>
          </a:xfrm>
          <a:prstGeom prst="rect">
            <a:avLst/>
          </a:prstGeom>
        </p:spPr>
        <p:txBody>
          <a:bodyPr wrap="square">
            <a:spAutoFit/>
          </a:bodyPr>
          <a:lstStyle/>
          <a:p>
            <a:pPr>
              <a:lnSpc>
                <a:spcPts val="1300"/>
              </a:lnSpc>
              <a:spcAft>
                <a:spcPts val="900"/>
              </a:spcAft>
            </a:pPr>
            <a:r>
              <a:rPr lang="en-GB" dirty="0" smtClean="0"/>
              <a:t>Wage loss following a career break by skill (wage </a:t>
            </a:r>
            <a:r>
              <a:rPr lang="en-GB" dirty="0" err="1" smtClean="0"/>
              <a:t>tercile</a:t>
            </a:r>
            <a:r>
              <a:rPr lang="en-GB" dirty="0" smtClean="0"/>
              <a:t>)</a:t>
            </a:r>
            <a:endParaRPr lang="en-GB" dirty="0"/>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50902" t="12652" b="12654"/>
          <a:stretch/>
        </p:blipFill>
        <p:spPr>
          <a:xfrm>
            <a:off x="6699643" y="1911024"/>
            <a:ext cx="4502677" cy="3734479"/>
          </a:xfrm>
          <a:prstGeom prst="rect">
            <a:avLst/>
          </a:prstGeom>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33595" t="92069" r="32810" b="462"/>
          <a:stretch/>
        </p:blipFill>
        <p:spPr>
          <a:xfrm>
            <a:off x="8706420" y="1934296"/>
            <a:ext cx="2376264" cy="288032"/>
          </a:xfrm>
          <a:prstGeom prst="rect">
            <a:avLst/>
          </a:prstGeom>
        </p:spPr>
      </p:pic>
      <p:sp>
        <p:nvSpPr>
          <p:cNvPr id="11" name="Text Placeholder 3"/>
          <p:cNvSpPr>
            <a:spLocks noGrp="1"/>
          </p:cNvSpPr>
          <p:nvPr>
            <p:ph type="body" sz="quarter" idx="14"/>
          </p:nvPr>
        </p:nvSpPr>
        <p:spPr>
          <a:xfrm>
            <a:off x="657001" y="1292053"/>
            <a:ext cx="5489647" cy="4972419"/>
          </a:xfrm>
        </p:spPr>
        <p:txBody>
          <a:bodyPr/>
          <a:lstStyle/>
          <a:p>
            <a:r>
              <a:rPr lang="en-US" dirty="0"/>
              <a:t>Within firms: </a:t>
            </a:r>
            <a:r>
              <a:rPr lang="en-GB" dirty="0"/>
              <a:t>differences in the </a:t>
            </a:r>
            <a:r>
              <a:rPr lang="en-GB" b="1" dirty="0">
                <a:solidFill>
                  <a:schemeClr val="accent5"/>
                </a:solidFill>
              </a:rPr>
              <a:t>incidence of </a:t>
            </a:r>
            <a:r>
              <a:rPr lang="en-GB" b="1" dirty="0" smtClean="0">
                <a:solidFill>
                  <a:schemeClr val="accent5"/>
                </a:solidFill>
              </a:rPr>
              <a:t>promotions</a:t>
            </a:r>
            <a:r>
              <a:rPr lang="en-US" dirty="0" smtClean="0"/>
              <a:t>.</a:t>
            </a:r>
            <a:endParaRPr lang="en-US" dirty="0"/>
          </a:p>
          <a:p>
            <a:r>
              <a:rPr lang="en-US" dirty="0" smtClean="0"/>
              <a:t>Between </a:t>
            </a:r>
            <a:r>
              <a:rPr lang="en-US" dirty="0"/>
              <a:t>firms: </a:t>
            </a:r>
            <a:r>
              <a:rPr lang="en-GB" dirty="0"/>
              <a:t>differences in the </a:t>
            </a:r>
            <a:r>
              <a:rPr lang="en-GB" b="1" dirty="0">
                <a:solidFill>
                  <a:schemeClr val="accent5"/>
                </a:solidFill>
              </a:rPr>
              <a:t>nature of job </a:t>
            </a:r>
            <a:r>
              <a:rPr lang="en-GB" b="1" dirty="0" smtClean="0">
                <a:solidFill>
                  <a:schemeClr val="accent5"/>
                </a:solidFill>
              </a:rPr>
              <a:t>mobility</a:t>
            </a:r>
            <a:r>
              <a:rPr lang="en-US" dirty="0" smtClean="0"/>
              <a:t>.</a:t>
            </a:r>
            <a:endParaRPr lang="en-US" dirty="0"/>
          </a:p>
          <a:p>
            <a:r>
              <a:rPr lang="en-US" dirty="0"/>
              <a:t> </a:t>
            </a:r>
            <a:r>
              <a:rPr lang="en-US" dirty="0" smtClean="0"/>
              <a:t>Career </a:t>
            </a:r>
            <a:r>
              <a:rPr lang="en-US" dirty="0"/>
              <a:t>breaks around the age of childbirth account for a large fraction of the “</a:t>
            </a:r>
            <a:r>
              <a:rPr lang="en-US" b="1" dirty="0">
                <a:solidFill>
                  <a:schemeClr val="accent5"/>
                </a:solidFill>
              </a:rPr>
              <a:t>motherhood </a:t>
            </a:r>
            <a:r>
              <a:rPr lang="en-US" b="1" dirty="0" smtClean="0">
                <a:solidFill>
                  <a:schemeClr val="accent5"/>
                </a:solidFill>
              </a:rPr>
              <a:t>penalty</a:t>
            </a:r>
            <a:r>
              <a:rPr lang="en-US" dirty="0" smtClean="0"/>
              <a:t>”</a:t>
            </a:r>
          </a:p>
          <a:p>
            <a:r>
              <a:rPr lang="en-US" dirty="0"/>
              <a:t>Much of all this can be attributed to the </a:t>
            </a:r>
            <a:r>
              <a:rPr lang="en-US" b="1" dirty="0">
                <a:solidFill>
                  <a:schemeClr val="accent5"/>
                </a:solidFill>
              </a:rPr>
              <a:t>unequal sharing of unpaid work hours between parents</a:t>
            </a:r>
            <a:r>
              <a:rPr lang="en-US" dirty="0"/>
              <a:t>.</a:t>
            </a:r>
            <a:endParaRPr lang="en-GB" dirty="0"/>
          </a:p>
        </p:txBody>
      </p:sp>
    </p:spTree>
    <p:extLst>
      <p:ext uri="{BB962C8B-B14F-4D97-AF65-F5344CB8AC3E}">
        <p14:creationId xmlns:p14="http://schemas.microsoft.com/office/powerpoint/2010/main" val="4284278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p:cNvSpPr txBox="1">
            <a:spLocks/>
          </p:cNvSpPr>
          <p:nvPr/>
        </p:nvSpPr>
        <p:spPr>
          <a:xfrm>
            <a:off x="1415480" y="332656"/>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Policy implications: </a:t>
            </a:r>
            <a:r>
              <a:rPr lang="en-US" dirty="0" smtClean="0"/>
              <a:t/>
            </a:r>
            <a:br>
              <a:rPr lang="en-US" dirty="0" smtClean="0"/>
            </a:br>
            <a:r>
              <a:rPr lang="en-US" dirty="0" smtClean="0"/>
              <a:t>A </a:t>
            </a:r>
            <a:r>
              <a:rPr lang="en-US" dirty="0"/>
              <a:t>comprehensive approach is needed</a:t>
            </a:r>
            <a:endParaRPr lang="en-GB" sz="2400" dirty="0">
              <a:solidFill>
                <a:schemeClr val="accent1"/>
              </a:solidFill>
            </a:endParaRPr>
          </a:p>
        </p:txBody>
      </p:sp>
      <p:sp>
        <p:nvSpPr>
          <p:cNvPr id="7" name="Text Placeholder 3"/>
          <p:cNvSpPr>
            <a:spLocks noGrp="1"/>
          </p:cNvSpPr>
          <p:nvPr>
            <p:ph type="body" sz="quarter" idx="14"/>
          </p:nvPr>
        </p:nvSpPr>
        <p:spPr>
          <a:xfrm>
            <a:off x="678361" y="1068019"/>
            <a:ext cx="10799188" cy="4972419"/>
          </a:xfrm>
        </p:spPr>
        <p:txBody>
          <a:bodyPr/>
          <a:lstStyle/>
          <a:p>
            <a:endParaRPr lang="en-US" b="1" dirty="0" smtClean="0">
              <a:solidFill>
                <a:schemeClr val="accent5"/>
              </a:solidFill>
            </a:endParaRPr>
          </a:p>
          <a:p>
            <a:r>
              <a:rPr lang="en-US" b="1" dirty="0" smtClean="0">
                <a:solidFill>
                  <a:schemeClr val="accent5"/>
                </a:solidFill>
              </a:rPr>
              <a:t>Education: </a:t>
            </a:r>
            <a:r>
              <a:rPr lang="en-US" dirty="0" smtClean="0"/>
              <a:t>access, attainment </a:t>
            </a:r>
            <a:r>
              <a:rPr lang="en-US" dirty="0"/>
              <a:t>and </a:t>
            </a:r>
            <a:r>
              <a:rPr lang="en-US" dirty="0" smtClean="0"/>
              <a:t>choices </a:t>
            </a:r>
          </a:p>
          <a:p>
            <a:r>
              <a:rPr lang="en-US" b="1" dirty="0" smtClean="0">
                <a:solidFill>
                  <a:schemeClr val="accent5"/>
                </a:solidFill>
              </a:rPr>
              <a:t>Family </a:t>
            </a:r>
            <a:r>
              <a:rPr lang="en-US" dirty="0">
                <a:latin typeface="+mj-lt"/>
              </a:rPr>
              <a:t>policies</a:t>
            </a:r>
            <a:r>
              <a:rPr lang="en-US" dirty="0" smtClean="0"/>
              <a:t>:</a:t>
            </a:r>
          </a:p>
          <a:p>
            <a:pPr lvl="1"/>
            <a:r>
              <a:rPr lang="en-US" dirty="0"/>
              <a:t>Parental leave policies</a:t>
            </a:r>
          </a:p>
          <a:p>
            <a:pPr lvl="1"/>
            <a:r>
              <a:rPr lang="en-US" dirty="0"/>
              <a:t>Early childhood and education</a:t>
            </a:r>
          </a:p>
          <a:p>
            <a:pPr lvl="1"/>
            <a:r>
              <a:rPr lang="en-US" dirty="0"/>
              <a:t>Financial incentives</a:t>
            </a:r>
          </a:p>
          <a:p>
            <a:r>
              <a:rPr lang="en-US" b="1" dirty="0" smtClean="0">
                <a:solidFill>
                  <a:schemeClr val="accent5"/>
                </a:solidFill>
              </a:rPr>
              <a:t>Labour market </a:t>
            </a:r>
            <a:r>
              <a:rPr lang="en-US" dirty="0" smtClean="0">
                <a:latin typeface="+mj-lt"/>
              </a:rPr>
              <a:t>policies and policies </a:t>
            </a:r>
            <a:r>
              <a:rPr lang="en-GB" b="1" dirty="0">
                <a:solidFill>
                  <a:schemeClr val="accent5"/>
                </a:solidFill>
              </a:rPr>
              <a:t>targeted at firms</a:t>
            </a:r>
            <a:r>
              <a:rPr lang="en-US" dirty="0">
                <a:latin typeface="+mj-lt"/>
              </a:rPr>
              <a:t>:</a:t>
            </a:r>
          </a:p>
          <a:p>
            <a:pPr lvl="1"/>
            <a:r>
              <a:rPr lang="en-US" dirty="0" smtClean="0"/>
              <a:t>Equal pay laws and anti-discrimination laws </a:t>
            </a:r>
          </a:p>
          <a:p>
            <a:pPr lvl="1"/>
            <a:r>
              <a:rPr lang="en-US" dirty="0" smtClean="0"/>
              <a:t>Wage-setting </a:t>
            </a:r>
            <a:r>
              <a:rPr lang="en-US" dirty="0"/>
              <a:t>institutions</a:t>
            </a:r>
          </a:p>
          <a:p>
            <a:pPr lvl="1"/>
            <a:r>
              <a:rPr lang="en-US" dirty="0" smtClean="0"/>
              <a:t>Pay </a:t>
            </a:r>
            <a:r>
              <a:rPr lang="en-US" dirty="0"/>
              <a:t>transparency measures</a:t>
            </a:r>
          </a:p>
          <a:p>
            <a:pPr lvl="1"/>
            <a:r>
              <a:rPr lang="en-US" dirty="0" smtClean="0"/>
              <a:t>Quotas</a:t>
            </a:r>
            <a:r>
              <a:rPr lang="en-US" dirty="0"/>
              <a:t>, voluntary target-setting and soft measures to </a:t>
            </a:r>
            <a:r>
              <a:rPr lang="en-US" dirty="0" smtClean="0"/>
              <a:t>break the </a:t>
            </a:r>
            <a:r>
              <a:rPr lang="en-US" dirty="0"/>
              <a:t>glass ceiling</a:t>
            </a:r>
          </a:p>
        </p:txBody>
      </p:sp>
    </p:spTree>
    <p:extLst>
      <p:ext uri="{BB962C8B-B14F-4D97-AF65-F5344CB8AC3E}">
        <p14:creationId xmlns:p14="http://schemas.microsoft.com/office/powerpoint/2010/main" val="3016851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4"/>
          </p:nvPr>
        </p:nvSpPr>
        <p:spPr>
          <a:xfrm>
            <a:off x="678361" y="1068019"/>
            <a:ext cx="10799188" cy="4972419"/>
          </a:xfrm>
        </p:spPr>
        <p:txBody>
          <a:bodyPr/>
          <a:lstStyle/>
          <a:p>
            <a:r>
              <a:rPr lang="en-GB" dirty="0"/>
              <a:t>OECD (</a:t>
            </a:r>
            <a:r>
              <a:rPr lang="en-GB" dirty="0" smtClean="0"/>
              <a:t>forthcoming, September 2022</a:t>
            </a:r>
            <a:r>
              <a:rPr lang="en-GB" dirty="0"/>
              <a:t>), The gender wage gap in Germany and the role of firms: new evidence and policy lessons, OECD Publishing, Paris.</a:t>
            </a:r>
          </a:p>
          <a:p>
            <a:r>
              <a:rPr lang="en-GB" dirty="0"/>
              <a:t>OECD Family </a:t>
            </a:r>
            <a:r>
              <a:rPr lang="en-GB" dirty="0" smtClean="0"/>
              <a:t>Database </a:t>
            </a:r>
            <a:r>
              <a:rPr lang="en-GB" u="sng" dirty="0" smtClean="0">
                <a:hlinkClick r:id="rId3"/>
              </a:rPr>
              <a:t>https</a:t>
            </a:r>
            <a:r>
              <a:rPr lang="en-GB" u="sng" dirty="0">
                <a:hlinkClick r:id="rId3"/>
              </a:rPr>
              <a:t>://www.oecd.org/els/family/database.htm</a:t>
            </a:r>
            <a:r>
              <a:rPr lang="en-GB" dirty="0"/>
              <a:t>. </a:t>
            </a:r>
          </a:p>
          <a:p>
            <a:r>
              <a:rPr lang="en-GB" dirty="0"/>
              <a:t>OECD (2022), Report on the implementation of the OECD gender recommendations, OECD, </a:t>
            </a:r>
            <a:r>
              <a:rPr lang="en-GB" u="sng" dirty="0">
                <a:hlinkClick r:id="rId4"/>
              </a:rPr>
              <a:t>https://www.oecd.org/mcm/Implementation-OECD-Gender-Recommendations.pdf</a:t>
            </a:r>
            <a:r>
              <a:rPr lang="en-GB" dirty="0"/>
              <a:t>. </a:t>
            </a:r>
          </a:p>
          <a:p>
            <a:r>
              <a:rPr lang="en-GB" dirty="0"/>
              <a:t>OECD (2021), Pay Transparency Tools to Close the Gender Wage Gap, OECD Publishing, Paris, </a:t>
            </a:r>
            <a:r>
              <a:rPr lang="en-GB" u="sng" dirty="0">
                <a:hlinkClick r:id="rId5"/>
              </a:rPr>
              <a:t>https://dx.doi.org/10.1787/eba5b91d-en</a:t>
            </a:r>
            <a:r>
              <a:rPr lang="en-GB" dirty="0"/>
              <a:t>. </a:t>
            </a:r>
          </a:p>
          <a:p>
            <a:r>
              <a:rPr lang="en-GB" dirty="0"/>
              <a:t>OECD (2021), The Role of Firms in Wage Inequality: Policy Lessons from a Large Scale Cross-Country Study, OECD Publishing, Paris, </a:t>
            </a:r>
            <a:r>
              <a:rPr lang="en-GB" u="sng" dirty="0">
                <a:hlinkClick r:id="rId6"/>
              </a:rPr>
              <a:t>https://dx.doi.org/10.1787/7d9b2208-en</a:t>
            </a:r>
            <a:r>
              <a:rPr lang="en-GB" dirty="0"/>
              <a:t>. </a:t>
            </a:r>
          </a:p>
        </p:txBody>
      </p:sp>
      <p:sp>
        <p:nvSpPr>
          <p:cNvPr id="4" name="Title 3"/>
          <p:cNvSpPr txBox="1">
            <a:spLocks/>
          </p:cNvSpPr>
          <p:nvPr/>
        </p:nvSpPr>
        <p:spPr>
          <a:xfrm>
            <a:off x="1415480" y="476672"/>
            <a:ext cx="10319195" cy="43204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200" dirty="0" smtClean="0"/>
              <a:t>OECD sources and publications on the gender pay gap</a:t>
            </a:r>
            <a:endParaRPr lang="en-GB" sz="3200" dirty="0"/>
          </a:p>
        </p:txBody>
      </p:sp>
    </p:spTree>
    <p:extLst>
      <p:ext uri="{BB962C8B-B14F-4D97-AF65-F5344CB8AC3E}">
        <p14:creationId xmlns:p14="http://schemas.microsoft.com/office/powerpoint/2010/main" val="1237817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_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eShareHorizProjTaxHTField0 xmlns="c5805097-db0a-42f9-a837-be9035f1f571" xsi:nil="true"/>
    <OECDKimBussinessContext xmlns="54c4cd27-f286-408f-9ce0-33c1e0f3ab39" xsi:nil="true"/>
    <OECDProjectMembers xmlns="22a5b7d0-1699-458f-b8e2-4d8247229549">
      <UserInfo>
        <DisplayName>FREY Valerie, ELS/SPD</DisplayName>
        <AccountId>142</AccountId>
        <AccountType/>
      </UserInfo>
      <UserInfo>
        <DisplayName>ADEMA Willem, ELS/SPD</DisplayName>
        <AccountId>96</AccountId>
        <AccountType/>
      </UserInfo>
      <UserInfo>
        <DisplayName>CLARKE Chris, WISE/CWB</DisplayName>
        <AccountId>124</AccountId>
        <AccountType/>
      </UserInfo>
      <UserInfo>
        <DisplayName>QUEISSER Monika, ELS</DisplayName>
        <AccountId>90</AccountId>
        <AccountType/>
      </UserInfo>
      <UserInfo>
        <DisplayName>LADAIQUE Maxime, ELS/SPD</DisplayName>
        <AccountId>129</AccountId>
        <AccountType/>
      </UserInfo>
      <UserInfo>
        <DisplayName>FRON Pauline, ELS/SPD</DisplayName>
        <AccountId>219</AccountId>
        <AccountType/>
      </UserInfo>
      <UserInfo>
        <DisplayName>LAGORCE Natalie, CTP</DisplayName>
        <AccountId>232</AccountId>
        <AccountType/>
      </UserInfo>
      <UserInfo>
        <DisplayName>CORDOVA Christelle, ECO/MPD</DisplayName>
        <AccountId>832</AccountId>
        <AccountType/>
      </UserInfo>
      <UserInfo>
        <DisplayName>STRAPPS Sarah, ELS/SPD</DisplayName>
        <AccountId>1133</AccountId>
        <AccountType/>
      </UserInfo>
      <UserInfo>
        <DisplayName>FLUCHTMANN Jonas, ELS/SPD</DisplayName>
        <AccountId>3581</AccountId>
        <AccountType/>
      </UserInfo>
      <UserInfo>
        <DisplayName>ALBERTONE Baptiste, ELS/SPD</DisplayName>
        <AccountId>3584</AccountId>
        <AccountType/>
      </UserInfo>
      <UserInfo>
        <DisplayName>PATRINI Valentina, ELS/SPD</DisplayName>
        <AccountId>4184</AccountId>
        <AccountType/>
      </UserInfo>
      <UserInfo>
        <DisplayName>ALAJÄÄSKÖ Lyydia, ELS/SPD</DisplayName>
        <AccountId>4231</AccountId>
        <AccountType/>
      </UserInfo>
      <UserInfo>
        <DisplayName>MATSUMOTO Natsumi, ELS/SPD</DisplayName>
        <AccountId>4240</AccountId>
        <AccountType/>
      </UserInfo>
      <UserInfo>
        <DisplayName>GUSTAFSSON Maja, ELS/SPD</DisplayName>
        <AccountId>4468</AccountId>
        <AccountType/>
      </UserInfo>
      <UserInfo>
        <DisplayName>VAN VEEN Violetta, ELS/SPD</DisplayName>
        <AccountId>4750</AccountId>
        <AccountType/>
      </UserInfo>
      <UserInfo>
        <DisplayName>LLOYD Alexandre, ELS/SPD</DisplayName>
        <AccountId>4856</AccountId>
        <AccountType/>
      </UserInfo>
    </OECDProjectMembers>
    <OECDMainProject xmlns="22a5b7d0-1699-458f-b8e2-4d8247229549">13</OECDMainProject>
    <eSharePWBTaxHTField0 xmlns="c9f238dd-bb73-4aef-a7a5-d644ad823e52">
      <Terms xmlns="http://schemas.microsoft.com/office/infopath/2007/PartnerControls">
        <TermInfo xmlns="http://schemas.microsoft.com/office/infopath/2007/PartnerControls">
          <TermName xmlns="http://schemas.microsoft.com/office/infopath/2007/PartnerControls">2.2.3.4 Child well-being, family and gender</TermName>
          <TermId xmlns="http://schemas.microsoft.com/office/infopath/2007/PartnerControls">0c9bc8f4-d930-423b-b317-8f0609f98583</TermId>
        </TermInfo>
      </Terms>
    </eSharePWBTaxHTField0>
    <OECDlanguage xmlns="ca82dde9-3436-4d3d-bddd-d31447390034">English</OECDlanguage>
    <OECDAllRelatedUsers xmlns="c5805097-db0a-42f9-a837-be9035f1f571">
      <UserInfo>
        <DisplayName/>
        <AccountId xsi:nil="true"/>
        <AccountType/>
      </UserInfo>
    </OECDAllRelatedUsers>
    <IconOverlay xmlns="http://schemas.microsoft.com/sharepoint/v4" xsi:nil="true"/>
    <OECDCommunityDocumentID xmlns="22a5b7d0-1699-458f-b8e2-4d8247229549" xsi:nil="true"/>
    <OECDProjectManager xmlns="22a5b7d0-1699-458f-b8e2-4d8247229549">
      <UserInfo>
        <DisplayName/>
        <AccountId>96</AccountId>
        <AccountType/>
      </UserInfo>
    </OECDProjectManager>
    <OECDTagsCache xmlns="22a5b7d0-1699-458f-b8e2-4d8247229549" xsi:nil="true"/>
    <b8c3c820c0584e889da065b0a99e2c1a xmlns="22a5b7d0-1699-458f-b8e2-4d8247229549" xsi:nil="true"/>
    <OECDMeetingDate xmlns="54c4cd27-f286-408f-9ce0-33c1e0f3ab39" xsi:nil="true"/>
    <OECDSharingStatus xmlns="22a5b7d0-1699-458f-b8e2-4d8247229549" xsi:nil="true"/>
    <eShareCommitteeTaxHTField0 xmlns="c9f238dd-bb73-4aef-a7a5-d644ad823e52">
      <Terms xmlns="http://schemas.microsoft.com/office/infopath/2007/PartnerControls">
        <TermInfo xmlns="http://schemas.microsoft.com/office/infopath/2007/PartnerControls">
          <TermName xmlns="http://schemas.microsoft.com/office/infopath/2007/PartnerControls">Employment, Labour and Social Affairs Committee</TermName>
          <TermId xmlns="http://schemas.microsoft.com/office/infopath/2007/PartnerControls">042c2d58-0ad6-4bf4-853d-cad057c581bf</TermId>
        </TermInfo>
      </Terms>
    </eShareCommitteeTaxHTField0>
    <OECDCommunityDocumentURL xmlns="22a5b7d0-1699-458f-b8e2-4d8247229549" xsi:nil="true"/>
    <OECDKimProvenance xmlns="54c4cd27-f286-408f-9ce0-33c1e0f3ab39" xsi:nil="true"/>
    <OECDPinnedBy xmlns="22a5b7d0-1699-458f-b8e2-4d8247229549">
      <UserInfo>
        <DisplayName/>
        <AccountId xsi:nil="true"/>
        <AccountType/>
      </UserInfo>
    </OECDPinnedBy>
    <cc3d610261fc4fa09f62df6074327105 xmlns="c5805097-db0a-42f9-a837-be9035f1f571">
      <Terms xmlns="http://schemas.microsoft.com/office/infopath/2007/PartnerControls"/>
    </cc3d610261fc4fa09f62df6074327105>
    <OECDKimStatus xmlns="54c4cd27-f286-408f-9ce0-33c1e0f3ab39">Draft</OECDKimStatus>
    <eShareCountryTaxHTField0 xmlns="c9f238dd-bb73-4aef-a7a5-d644ad823e52">
      <Terms xmlns="http://schemas.microsoft.com/office/infopath/2007/PartnerControls"/>
    </eShareCountryTaxHTField0>
    <eShareTopicTaxHTField0 xmlns="c9f238dd-bb73-4aef-a7a5-d644ad823e52">
      <Terms xmlns="http://schemas.microsoft.com/office/infopath/2007/PartnerControls">
        <TermInfo xmlns="http://schemas.microsoft.com/office/infopath/2007/PartnerControls">
          <TermName xmlns="http://schemas.microsoft.com/office/infopath/2007/PartnerControls">Gender equality</TermName>
          <TermId xmlns="http://schemas.microsoft.com/office/infopath/2007/PartnerControls">7dd30b32-09fc-4762-ab57-14f72074c2b8</TermId>
        </TermInfo>
      </Terms>
    </eShareTopicTaxHTField0>
    <k87588ac03a94edb9fcc4f2494cfdd51 xmlns="22a5b7d0-1699-458f-b8e2-4d8247229549">
      <Terms xmlns="http://schemas.microsoft.com/office/infopath/2007/PartnerControls"/>
    </k87588ac03a94edb9fcc4f2494cfdd51>
    <OECDProjectLookup xmlns="22a5b7d0-1699-458f-b8e2-4d8247229549">82</OECDProjectLookup>
    <eShareKeywordsTaxHTField0 xmlns="c9f238dd-bb73-4aef-a7a5-d644ad823e52">
      <Terms xmlns="http://schemas.microsoft.com/office/infopath/2007/PartnerControls">
        <TermInfo xmlns="http://schemas.microsoft.com/office/infopath/2007/PartnerControls">
          <TermName xmlns="http://schemas.microsoft.com/office/infopath/2007/PartnerControls">Gender</TermName>
          <TermId xmlns="http://schemas.microsoft.com/office/infopath/2007/PartnerControls">41562291-69fe-444f-b493-56384e0e408c</TermId>
        </TermInfo>
        <TermInfo xmlns="http://schemas.microsoft.com/office/infopath/2007/PartnerControls">
          <TermName xmlns="http://schemas.microsoft.com/office/infopath/2007/PartnerControls">Gender equality and development</TermName>
          <TermId xmlns="http://schemas.microsoft.com/office/infopath/2007/PartnerControls">b0d2661c-2803-4b76-8e69-25e8be2c0540</TermId>
        </TermInfo>
        <TermInfo xmlns="http://schemas.microsoft.com/office/infopath/2007/PartnerControls">
          <TermName xmlns="http://schemas.microsoft.com/office/infopath/2007/PartnerControls">Gender project</TermName>
          <TermId xmlns="http://schemas.microsoft.com/office/infopath/2007/PartnerControls">455e8630-7e16-459c-9cc3-ce0a3115d76e</TermId>
        </TermInfo>
      </Terms>
    </eShareKeywordsTaxHTField0>
    <OECDExpirationDate xmlns="c5805097-db0a-42f9-a837-be9035f1f571" xsi:nil="true"/>
    <TaxCatchAll xmlns="ca82dde9-3436-4d3d-bddd-d31447390034">
      <Value>1019</Value>
      <Value>184</Value>
      <Value>214</Value>
      <Value>22</Value>
      <Value>479</Value>
      <Value>1020</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33AB0B45A31F2B489F9B80276A6B0922" ma:contentTypeVersion="73" ma:contentTypeDescription="" ma:contentTypeScope="" ma:versionID="9a60641146cc569c79485b56ed4b21f6">
  <xsd:schema xmlns:xsd="http://www.w3.org/2001/XMLSchema" xmlns:xs="http://www.w3.org/2001/XMLSchema" xmlns:p="http://schemas.microsoft.com/office/2006/metadata/properties" xmlns:ns1="54c4cd27-f286-408f-9ce0-33c1e0f3ab39" xmlns:ns2="c5805097-db0a-42f9-a837-be9035f1f571" xmlns:ns3="22a5b7d0-1699-458f-b8e2-4d8247229549" xmlns:ns5="c9f238dd-bb73-4aef-a7a5-d644ad823e52" xmlns:ns6="ca82dde9-3436-4d3d-bddd-d31447390034" xmlns:ns7="http://schemas.microsoft.com/sharepoint/v4" targetNamespace="http://schemas.microsoft.com/office/2006/metadata/properties" ma:root="true" ma:fieldsID="032ced2f3b94eb4200151775e7513f61" ns1:_="" ns2:_="" ns3:_="" ns5:_="" ns6:_="" ns7:_="">
    <xsd:import namespace="54c4cd27-f286-408f-9ce0-33c1e0f3ab39"/>
    <xsd:import namespace="c5805097-db0a-42f9-a837-be9035f1f571"/>
    <xsd:import namespace="22a5b7d0-1699-458f-b8e2-4d8247229549"/>
    <xsd:import namespace="c9f238dd-bb73-4aef-a7a5-d644ad823e52"/>
    <xsd:import namespace="ca82dde9-3436-4d3d-bddd-d31447390034"/>
    <xsd:import namespace="http://schemas.microsoft.com/sharepoint/v4"/>
    <xsd:element name="properties">
      <xsd:complexType>
        <xsd:sequence>
          <xsd:element name="documentManagement">
            <xsd:complexType>
              <xsd:all>
                <xsd:element ref="ns1:OECDKimStatus" minOccurs="0"/>
                <xsd:element ref="ns1:OECDKimBussinessContext" minOccurs="0"/>
                <xsd:element ref="ns1:OECDKimProvenance" minOccurs="0"/>
                <xsd:element ref="ns2:OECDExpirationDate" minOccurs="0"/>
                <xsd:element ref="ns3:OECDProjectLookup" minOccurs="0"/>
                <xsd:element ref="ns3:OECDProjectManager" minOccurs="0"/>
                <xsd:element ref="ns3:OECDProjectMembers" minOccurs="0"/>
                <xsd:element ref="ns3:OECDMainProject" minOccurs="0"/>
                <xsd:element ref="ns3:OECDPinnedBy" minOccurs="0"/>
                <xsd:element ref="ns5:eShareCountryTaxHTField0" minOccurs="0"/>
                <xsd:element ref="ns5:eShareTopicTaxHTField0" minOccurs="0"/>
                <xsd:element ref="ns5:eShareKeywordsTaxHTField0" minOccurs="0"/>
                <xsd:element ref="ns5:eShareCommitteeTaxHTField0" minOccurs="0"/>
                <xsd:element ref="ns5:eSharePWBTaxHTField0" minOccurs="0"/>
                <xsd:element ref="ns6:TaxCatchAllLabel" minOccurs="0"/>
                <xsd:element ref="ns1:OECDMeetingDate" minOccurs="0"/>
                <xsd:element ref="ns6:OECDlanguage" minOccurs="0"/>
                <xsd:element ref="ns6:TaxCatchAll" minOccurs="0"/>
                <xsd:element ref="ns2:cc3d610261fc4fa09f62df6074327105" minOccurs="0"/>
                <xsd:element ref="ns3:k87588ac03a94edb9fcc4f2494cfdd51" minOccurs="0"/>
                <xsd:element ref="ns3:b8c3c820c0584e889da065b0a99e2c1a" minOccurs="0"/>
                <xsd:element ref="ns7:IconOverlay" minOccurs="0"/>
                <xsd:element ref="ns3:OECDSharingStatus" minOccurs="0"/>
                <xsd:element ref="ns3:OECDCommunityDocumentURL" minOccurs="0"/>
                <xsd:element ref="ns3:OECDCommunityDocumentID" minOccurs="0"/>
                <xsd:element ref="ns2:eShareHorizProjTaxHTField0" minOccurs="0"/>
                <xsd:element ref="ns3:OECDTagsCache" minOccurs="0"/>
                <xsd:element ref="ns2:OECDAllRelatedUsers"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KimStatus" ma:index="3" nillable="true" ma:displayName="Kim status" ma:default="Draft" ma:description="" ma:format="Dropdown" ma:hidden="true" ma:internalName="OECDKimStatus" ma:readOnly="false">
      <xsd:simpleType>
        <xsd:restriction base="dms:Choice">
          <xsd:enumeration value="Draft"/>
          <xsd:enumeration value="Final"/>
        </xsd:restriction>
      </xsd:simpleType>
    </xsd:element>
    <xsd:element name="OECDKimBussinessContext" ma:index="4" nillable="true" ma:displayName="Kim bussiness context" ma:description="" ma:hidden="true" ma:internalName="OECDKimBussinessContext" ma:readOnly="false">
      <xsd:simpleType>
        <xsd:restriction base="dms:Text"/>
      </xsd:simpleType>
    </xsd:element>
    <xsd:element name="OECDKimProvenance" ma:index="5" nillable="true" ma:displayName="Kim provenance" ma:description="" ma:hidden="true" ma:internalName="OECDKimProvenance" ma:readOnly="false">
      <xsd:simpleType>
        <xsd:restriction base="dms:Text">
          <xsd:maxLength value="255"/>
        </xsd:restriction>
      </xsd:simpleType>
    </xsd:element>
    <xsd:element name="OECDMeetingDate" ma:index="24" nillable="true" ma:displayName="Meeting Date" ma:default="" ma:format="DateOnly" ma:hidden="true" ma:internalName="OECDMeeting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5805097-db0a-42f9-a837-be9035f1f571"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ma:readOnly="false">
      <xsd:simpleType>
        <xsd:restriction base="dms:DateTime"/>
      </xsd:simpleType>
    </xsd:element>
    <xsd:element name="cc3d610261fc4fa09f62df6074327105" ma:index="30" nillable="true" ma:taxonomy="true" ma:internalName="cc3d610261fc4fa09f62df6074327105" ma:taxonomyFieldName="OECDHorizontalProjects" ma:displayName="Horizontal project" ma:readOnly="false" ma:default="" ma:fieldId="{cc3d6102-61fc-4fa0-9f62-df6074327105}"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element name="eShareHorizProjTaxHTField0" ma:index="39" nillable="true" ma:displayName="OECDHorizontalProjects_0" ma:description="" ma:hidden="true" ma:internalName="eShareHorizProjTaxHTField0">
      <xsd:simpleType>
        <xsd:restriction base="dms:Note"/>
      </xsd:simpleType>
    </xsd:element>
    <xsd:element name="OECDAllRelatedUsers" ma:index="42" nillable="true" ma:displayName="All related users" ma:description="" ma:hidden="true" ma:internalName="OECDAllRelatedUs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a5b7d0-1699-458f-b8e2-4d8247229549"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e4a9a165-02d8-4f21-bcc3-1bc2950ca1ad" ma:internalName="OECDProjectLookup" ma:readOnly="false" ma:showField="OECDShortProjectName" ma:web="22a5b7d0-1699-458f-b8e2-4d8247229549">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e4a9a165-02d8-4f21-bcc3-1bc2950ca1ad" ma:internalName="OECDMainProject" ma:readOnly="false"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k87588ac03a94edb9fcc4f2494cfdd51" ma:index="31" nillable="true" ma:taxonomy="true" ma:internalName="k87588ac03a94edb9fcc4f2494cfdd51" ma:taxonomyFieldName="OECDProjectOwnerStructure" ma:displayName="Project owner" ma:readOnly="false" ma:default="" ma:fieldId="487588ac-03a9-4edb-9fcc-4f2494cfdd51"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element name="b8c3c820c0584e889da065b0a99e2c1a" ma:index="32" nillable="true" ma:displayName="Deliverable owner_0" ma:hidden="true" ma:internalName="b8c3c820c0584e889da065b0a99e2c1a">
      <xsd:simpleType>
        <xsd:restriction base="dms:Note"/>
      </xsd:simpleType>
    </xsd:element>
    <xsd:element name="OECDSharingStatus" ma:index="36" nillable="true" ma:displayName="O.N.E Document Sharing Status" ma:description="" ma:hidden="true" ma:internalName="OECDSharingStatus">
      <xsd:simpleType>
        <xsd:restriction base="dms:Text"/>
      </xsd:simpleType>
    </xsd:element>
    <xsd:element name="OECDCommunityDocumentURL" ma:index="37" nillable="true" ma:displayName="O.N.E Community Document URL" ma:description="" ma:hidden="true" ma:internalName="OECDCommunityDocumentURL">
      <xsd:simpleType>
        <xsd:restriction base="dms:Text"/>
      </xsd:simpleType>
    </xsd:element>
    <xsd:element name="OECDCommunityDocumentID" ma:index="38" nillable="true" ma:displayName="O.N.E Community Document ID" ma:decimals="0" ma:description="" ma:hidden="true" ma:internalName="OECDCommunityDocumentID">
      <xsd:simpleType>
        <xsd:restriction base="dms:Number"/>
      </xsd:simpleType>
    </xsd:element>
    <xsd:element name="OECDTagsCache" ma:index="41" nillable="true" ma:displayName="Tags cache" ma:description="" ma:hidden="true" ma:internalName="OECDTagsCache">
      <xsd:simpleType>
        <xsd:restriction base="dms:Note"/>
      </xsd:simpleType>
    </xsd:element>
    <xsd:element name="SharedWithUsers" ma:index="4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18"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19"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0"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CommitteeTaxHTField0" ma:index="21" nillable="true" ma:taxonomy="true" ma:internalName="eShareCommitteeTaxHTField0" ma:taxonomyFieldName="OECDCommittee" ma:displayName="Committee"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element name="eSharePWBTaxHTField0" ma:index="22" nillable="true" ma:taxonomy="true" ma:internalName="eSharePWBTaxHTField0" ma:taxonomyFieldName="OECDPWB" ma:displayName="PWB" ma:default="" ma:fieldId="{fe327ce1-b783-48aa-9b0b-52ad26d1c9f6}" ma:sspId="27ec883c-a62c-444f-a935-fcddb579e39d" ma:termSetId="7bc7477d-4ef0-4820-a158-bb7b3cda138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TaxCatchAllLabel" ma:index="23" nillable="true" ma:displayName="Taxonomy Catch All Column1" ma:hidden="true" ma:list="{065777cc-c5a0-47b6-ab6d-968be733c10c}" ma:internalName="TaxCatchAllLabel" ma:readOnly="true" ma:showField="CatchAllDataLabel" ma:web="c5805097-db0a-42f9-a837-be9035f1f571">
      <xsd:complexType>
        <xsd:complexContent>
          <xsd:extension base="dms:MultiChoiceLookup">
            <xsd:sequence>
              <xsd:element name="Value" type="dms:Lookup" maxOccurs="unbounded" minOccurs="0" nillable="true"/>
            </xsd:sequence>
          </xsd:extension>
        </xsd:complexContent>
      </xsd:complexType>
    </xsd:element>
    <xsd:element name="OECDlanguage" ma:index="27"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element name="TaxCatchAll" ma:index="29" nillable="true" ma:displayName="Taxonomy Catch All Column" ma:hidden="true" ma:list="{065777cc-c5a0-47b6-ab6d-968be733c10c}" ma:internalName="TaxCatchAll" ma:showField="CatchAllData" ma:web="c5805097-db0a-42f9-a837-be9035f1f57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4" ma:displayName="Content Type"/>
        <xsd:element ref="dc:title" minOccurs="0" maxOccurs="1" ma:index="1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tFieldPriority xmlns="http://www.oecd.org/eshare/projectsentre/CtFieldPriority/" xmlns:i="http://www.w3.org/2001/XMLSchema-instance">
  <PriorityFields xmlns:a="http://schemas.microsoft.com/2003/10/Serialization/Arrays">
    <a:string>Title</a:string>
    <a:string>OECDCountry</a:string>
    <a:string>OECDTopic</a:string>
    <a:string>OECDKeywords</a:string>
  </PriorityFields>
</CtFieldPriority>
</file>

<file path=customXml/item4.xml><?xml version="1.0" encoding="utf-8"?>
<?mso-contentType ?>
<FormTemplates xmlns="http://schemas.microsoft.com/sharepoint/v3/contenttype/forms">
  <Display>OECDListFormCollapsible</Display>
  <Edit>OECDListFormCollapsible</Edit>
  <New>OECDListFormCollapsible</New>
</FormTemplates>
</file>

<file path=customXml/item5.xml><?xml version="1.0" encoding="utf-8"?>
<?mso-contentType ?>
<SharedContentType xmlns="Microsoft.SharePoint.Taxonomy.ContentTypeSync" SourceId="27ec883c-a62c-444f-a935-fcddb579e39d" ContentTypeId="0x0101008B4DD370EC31429186F3AD49F0D3098F00D44DBCB9EB4F45278CB5C9765BE52995" PreviousValue="false"/>
</file>

<file path=customXml/itemProps1.xml><?xml version="1.0" encoding="utf-8"?>
<ds:datastoreItem xmlns:ds="http://schemas.openxmlformats.org/officeDocument/2006/customXml" ds:itemID="{E01EF4B3-A17A-4E94-884E-8090532CEB1E}">
  <ds:schemaRefs>
    <ds:schemaRef ds:uri="http://schemas.microsoft.com/sharepoint/v4"/>
    <ds:schemaRef ds:uri="http://purl.org/dc/terms/"/>
    <ds:schemaRef ds:uri="c5805097-db0a-42f9-a837-be9035f1f571"/>
    <ds:schemaRef ds:uri="c9f238dd-bb73-4aef-a7a5-d644ad823e52"/>
    <ds:schemaRef ds:uri="http://schemas.microsoft.com/office/2006/documentManagement/types"/>
    <ds:schemaRef ds:uri="http://schemas.microsoft.com/office/infopath/2007/PartnerControls"/>
    <ds:schemaRef ds:uri="ca82dde9-3436-4d3d-bddd-d31447390034"/>
    <ds:schemaRef ds:uri="http://purl.org/dc/elements/1.1/"/>
    <ds:schemaRef ds:uri="http://schemas.microsoft.com/office/2006/metadata/properties"/>
    <ds:schemaRef ds:uri="22a5b7d0-1699-458f-b8e2-4d8247229549"/>
    <ds:schemaRef ds:uri="54c4cd27-f286-408f-9ce0-33c1e0f3ab39"/>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05AA136C-2224-4C3E-8FCF-CBB2199CB6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c4cd27-f286-408f-9ce0-33c1e0f3ab39"/>
    <ds:schemaRef ds:uri="c5805097-db0a-42f9-a837-be9035f1f571"/>
    <ds:schemaRef ds:uri="22a5b7d0-1699-458f-b8e2-4d8247229549"/>
    <ds:schemaRef ds:uri="c9f238dd-bb73-4aef-a7a5-d644ad823e52"/>
    <ds:schemaRef ds:uri="ca82dde9-3436-4d3d-bddd-d3144739003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2EB45D-6502-4DA1-AC1D-FB6364419EB3}">
  <ds:schemaRefs>
    <ds:schemaRef ds:uri="http://www.oecd.org/eshare/projectsentre/CtFieldPriority/"/>
    <ds:schemaRef ds:uri="http://schemas.microsoft.com/2003/10/Serialization/Arrays"/>
  </ds:schemaRefs>
</ds:datastoreItem>
</file>

<file path=customXml/itemProps4.xml><?xml version="1.0" encoding="utf-8"?>
<ds:datastoreItem xmlns:ds="http://schemas.openxmlformats.org/officeDocument/2006/customXml" ds:itemID="{0CAD75B0-9587-4B31-A70B-EBE50601801B}">
  <ds:schemaRefs>
    <ds:schemaRef ds:uri="http://schemas.microsoft.com/sharepoint/v3/contenttype/forms"/>
  </ds:schemaRefs>
</ds:datastoreItem>
</file>

<file path=customXml/itemProps5.xml><?xml version="1.0" encoding="utf-8"?>
<ds:datastoreItem xmlns:ds="http://schemas.openxmlformats.org/officeDocument/2006/customXml" ds:itemID="{3C304FA1-DCDC-4E28-8903-398AB2E660AF}">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OCDE_Français_bleu</Template>
  <TotalTime>27437</TotalTime>
  <Words>2175</Words>
  <Application>Microsoft Office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Narrow</vt:lpstr>
      <vt:lpstr>Bahnschrift SemiBold SemiConden</vt:lpstr>
      <vt:lpstr>Calibri</vt:lpstr>
      <vt:lpstr>Calibri Light</vt:lpstr>
      <vt:lpstr>Georgia</vt:lpstr>
      <vt:lpstr>Helvetica 65 Medium</vt:lpstr>
      <vt:lpstr>Wingdings</vt:lpstr>
      <vt:lpstr>4_OECD_English_white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High-Skilled Immigration Policy &amp; the Global Competition for Talent</dc:title>
  <dc:creator>Valentina.PATRINI@oecd.org</dc:creator>
  <cp:lastModifiedBy>PATRINI Valentina, ELS/SPD</cp:lastModifiedBy>
  <cp:revision>1037</cp:revision>
  <cp:lastPrinted>2022-09-05T14:43:30Z</cp:lastPrinted>
  <dcterms:created xsi:type="dcterms:W3CDTF">2012-12-04T16:03:37Z</dcterms:created>
  <dcterms:modified xsi:type="dcterms:W3CDTF">2022-09-06T10:16:43Z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0x0101008B4DD370EC31429186F3AD49F0D3098F00D44DBCB9EB4F45278CB5C9765BE5299500A4858B360C6A491AA753F8BCA47AA9100033AB0B45A31F2B489F9B80276A6B0922</vt:lpwstr>
  </property>
  <property fmtid="{D5CDD505-2E9C-101B-9397-08002B2CF9AE}" pid="3" name="OECDTopic">
    <vt:lpwstr>184;#Gender equality|7dd30b32-09fc-4762-ab57-14f72074c2b8</vt:lpwstr>
  </property>
  <property fmtid="{D5CDD505-2E9C-101B-9397-08002B2CF9AE}" pid="4" name="OECDCountry">
    <vt:lpwstr/>
  </property>
  <property fmtid="{D5CDD505-2E9C-101B-9397-08002B2CF9AE}" pid="5" name="OECDCommittee">
    <vt:lpwstr>22;#Employment, Labour and Social Affairs Committee|042c2d58-0ad6-4bf4-853d-cad057c581bf</vt:lpwstr>
  </property>
  <property fmtid="{D5CDD505-2E9C-101B-9397-08002B2CF9AE}" pid="6" name="OECDPWB">
    <vt:lpwstr>1020;#2.2.3.4 Child well-being, family and gender|0c9bc8f4-d930-423b-b317-8f0609f98583</vt:lpwstr>
  </property>
  <property fmtid="{D5CDD505-2E9C-101B-9397-08002B2CF9AE}" pid="7" name="eShareOrganisationTaxHTField0">
    <vt:lpwstr/>
  </property>
  <property fmtid="{D5CDD505-2E9C-101B-9397-08002B2CF9AE}" pid="8" name="OECDKeywords">
    <vt:lpwstr>214;#Gender|41562291-69fe-444f-b493-56384e0e408c;#479;#Gender equality and development|b0d2661c-2803-4b76-8e69-25e8be2c0540;#1019;#Gender project|455e8630-7e16-459c-9cc3-ce0a3115d76e</vt:lpwstr>
  </property>
  <property fmtid="{D5CDD505-2E9C-101B-9397-08002B2CF9AE}" pid="9" name="OECDHorizontalProjects">
    <vt:lpwstr/>
  </property>
  <property fmtid="{D5CDD505-2E9C-101B-9397-08002B2CF9AE}" pid="10" name="OECDProjectOwnerStructure">
    <vt:lpwstr/>
  </property>
  <property fmtid="{D5CDD505-2E9C-101B-9397-08002B2CF9AE}" pid="11" name="OECDOrganisation">
    <vt:lpwstr/>
  </property>
  <property fmtid="{D5CDD505-2E9C-101B-9397-08002B2CF9AE}" pid="12" name="_docset_NoMedatataSyncRequired">
    <vt:lpwstr>False</vt:lpwstr>
  </property>
</Properties>
</file>